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256" r:id="rId2"/>
    <p:sldId id="311" r:id="rId3"/>
    <p:sldId id="312" r:id="rId4"/>
    <p:sldId id="313" r:id="rId5"/>
    <p:sldId id="314" r:id="rId6"/>
    <p:sldId id="324" r:id="rId7"/>
    <p:sldId id="315" r:id="rId8"/>
    <p:sldId id="316" r:id="rId9"/>
    <p:sldId id="325" r:id="rId10"/>
    <p:sldId id="319" r:id="rId11"/>
    <p:sldId id="318" r:id="rId12"/>
    <p:sldId id="320" r:id="rId13"/>
    <p:sldId id="321" r:id="rId14"/>
    <p:sldId id="322" r:id="rId15"/>
    <p:sldId id="326" r:id="rId16"/>
    <p:sldId id="330" r:id="rId17"/>
    <p:sldId id="327" r:id="rId18"/>
    <p:sldId id="262" r:id="rId19"/>
    <p:sldId id="263" r:id="rId20"/>
    <p:sldId id="264" r:id="rId21"/>
    <p:sldId id="270" r:id="rId22"/>
    <p:sldId id="323" r:id="rId23"/>
    <p:sldId id="271" r:id="rId24"/>
    <p:sldId id="272" r:id="rId25"/>
    <p:sldId id="273" r:id="rId26"/>
    <p:sldId id="274" r:id="rId27"/>
    <p:sldId id="275" r:id="rId28"/>
    <p:sldId id="277" r:id="rId29"/>
    <p:sldId id="278" r:id="rId30"/>
    <p:sldId id="279" r:id="rId31"/>
    <p:sldId id="281" r:id="rId32"/>
    <p:sldId id="285" r:id="rId33"/>
    <p:sldId id="286" r:id="rId34"/>
    <p:sldId id="287" r:id="rId35"/>
    <p:sldId id="288" r:id="rId36"/>
    <p:sldId id="289" r:id="rId37"/>
    <p:sldId id="290" r:id="rId38"/>
    <p:sldId id="331" r:id="rId39"/>
    <p:sldId id="292" r:id="rId40"/>
    <p:sldId id="293" r:id="rId41"/>
    <p:sldId id="294" r:id="rId42"/>
    <p:sldId id="296" r:id="rId43"/>
    <p:sldId id="332" r:id="rId44"/>
    <p:sldId id="297" r:id="rId45"/>
    <p:sldId id="298" r:id="rId46"/>
    <p:sldId id="299" r:id="rId47"/>
    <p:sldId id="328" r:id="rId48"/>
    <p:sldId id="301" r:id="rId49"/>
    <p:sldId id="302" r:id="rId50"/>
    <p:sldId id="303" r:id="rId51"/>
    <p:sldId id="304" r:id="rId52"/>
    <p:sldId id="305" r:id="rId53"/>
    <p:sldId id="306" r:id="rId54"/>
    <p:sldId id="329" r:id="rId55"/>
    <p:sldId id="333" r:id="rId56"/>
    <p:sldId id="308" r:id="rId57"/>
  </p:sldIdLst>
  <p:sldSz cx="9144000" cy="5143500" type="screen16x9"/>
  <p:notesSz cx="6858000" cy="9144000"/>
  <p:defaultTextStyle>
    <a:lvl1pPr>
      <a:defRPr>
        <a:solidFill>
          <a:srgbClr val="4D4D4D"/>
        </a:solidFill>
        <a:uFill>
          <a:solidFill>
            <a:srgbClr val="4D4D4D"/>
          </a:solidFill>
        </a:uFill>
        <a:latin typeface="Arial"/>
        <a:ea typeface="Arial"/>
        <a:cs typeface="Arial"/>
        <a:sym typeface="Arial"/>
      </a:defRPr>
    </a:lvl1pPr>
    <a:lvl2pPr indent="457200">
      <a:defRPr>
        <a:solidFill>
          <a:srgbClr val="4D4D4D"/>
        </a:solidFill>
        <a:uFill>
          <a:solidFill>
            <a:srgbClr val="4D4D4D"/>
          </a:solidFill>
        </a:uFill>
        <a:latin typeface="Arial"/>
        <a:ea typeface="Arial"/>
        <a:cs typeface="Arial"/>
        <a:sym typeface="Arial"/>
      </a:defRPr>
    </a:lvl2pPr>
    <a:lvl3pPr indent="914400">
      <a:defRPr>
        <a:solidFill>
          <a:srgbClr val="4D4D4D"/>
        </a:solidFill>
        <a:uFill>
          <a:solidFill>
            <a:srgbClr val="4D4D4D"/>
          </a:solidFill>
        </a:uFill>
        <a:latin typeface="Arial"/>
        <a:ea typeface="Arial"/>
        <a:cs typeface="Arial"/>
        <a:sym typeface="Arial"/>
      </a:defRPr>
    </a:lvl3pPr>
    <a:lvl4pPr indent="1371600">
      <a:defRPr>
        <a:solidFill>
          <a:srgbClr val="4D4D4D"/>
        </a:solidFill>
        <a:uFill>
          <a:solidFill>
            <a:srgbClr val="4D4D4D"/>
          </a:solidFill>
        </a:uFill>
        <a:latin typeface="Arial"/>
        <a:ea typeface="Arial"/>
        <a:cs typeface="Arial"/>
        <a:sym typeface="Arial"/>
      </a:defRPr>
    </a:lvl4pPr>
    <a:lvl5pPr indent="1828800">
      <a:defRPr>
        <a:solidFill>
          <a:srgbClr val="4D4D4D"/>
        </a:solidFill>
        <a:uFill>
          <a:solidFill>
            <a:srgbClr val="4D4D4D"/>
          </a:solidFill>
        </a:uFill>
        <a:latin typeface="Arial"/>
        <a:ea typeface="Arial"/>
        <a:cs typeface="Arial"/>
        <a:sym typeface="Arial"/>
      </a:defRPr>
    </a:lvl5pPr>
    <a:lvl6pPr indent="2286000">
      <a:defRPr>
        <a:solidFill>
          <a:srgbClr val="4D4D4D"/>
        </a:solidFill>
        <a:uFill>
          <a:solidFill>
            <a:srgbClr val="4D4D4D"/>
          </a:solidFill>
        </a:uFill>
        <a:latin typeface="Arial"/>
        <a:ea typeface="Arial"/>
        <a:cs typeface="Arial"/>
        <a:sym typeface="Arial"/>
      </a:defRPr>
    </a:lvl6pPr>
    <a:lvl7pPr indent="2743200">
      <a:defRPr>
        <a:solidFill>
          <a:srgbClr val="4D4D4D"/>
        </a:solidFill>
        <a:uFill>
          <a:solidFill>
            <a:srgbClr val="4D4D4D"/>
          </a:solidFill>
        </a:uFill>
        <a:latin typeface="Arial"/>
        <a:ea typeface="Arial"/>
        <a:cs typeface="Arial"/>
        <a:sym typeface="Arial"/>
      </a:defRPr>
    </a:lvl7pPr>
    <a:lvl8pPr indent="3200400">
      <a:defRPr>
        <a:solidFill>
          <a:srgbClr val="4D4D4D"/>
        </a:solidFill>
        <a:uFill>
          <a:solidFill>
            <a:srgbClr val="4D4D4D"/>
          </a:solidFill>
        </a:uFill>
        <a:latin typeface="Arial"/>
        <a:ea typeface="Arial"/>
        <a:cs typeface="Arial"/>
        <a:sym typeface="Arial"/>
      </a:defRPr>
    </a:lvl8pPr>
    <a:lvl9pPr indent="3657600">
      <a:defRPr>
        <a:solidFill>
          <a:srgbClr val="4D4D4D"/>
        </a:solidFill>
        <a:uFill>
          <a:solidFill>
            <a:srgbClr val="4D4D4D"/>
          </a:solidFill>
        </a:u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4D4D4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3928A"/>
          </a:solidFill>
        </a:fill>
      </a:tcStyle>
    </a:firstCol>
    <a:lastRow>
      <a:tcTxStyle b="on" i="on">
        <a:font>
          <a:latin typeface="Arial"/>
          <a:ea typeface="Arial"/>
          <a:cs typeface="Arial"/>
        </a:font>
        <a:srgbClr val="4D4D4D"/>
      </a:tcTxStyle>
      <a:tcStyle>
        <a:tcBdr>
          <a:left>
            <a:ln w="12700" cap="flat">
              <a:noFill/>
              <a:miter lim="400000"/>
            </a:ln>
          </a:left>
          <a:right>
            <a:ln w="12700" cap="flat">
              <a:noFill/>
              <a:miter lim="400000"/>
            </a:ln>
          </a:right>
          <a:top>
            <a:ln w="508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rgbClr val="33928A"/>
          </a:solidFill>
        </a:fill>
      </a:tcStyle>
    </a:firstRow>
  </a:tblStyle>
  <a:tblStyle styleId="{C7B018BB-80A7-4F77-B60F-C8B233D01FF8}"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BD9"/>
          </a:solidFill>
        </a:fill>
      </a:tcStyle>
    </a:wholeTbl>
    <a:band2H>
      <a:tcTxStyle/>
      <a:tcStyle>
        <a:tcBdr/>
        <a:fill>
          <a:solidFill>
            <a:srgbClr val="E7EE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firstRow>
  </a:tblStyle>
  <a:tblStyle styleId="{EEE7283C-3CF3-47DC-8721-378D4A62B228}"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D6CD"/>
          </a:solidFill>
        </a:fill>
      </a:tcStyle>
    </a:wholeTbl>
    <a:band2H>
      <a:tcTxStyle/>
      <a:tcStyle>
        <a:tcBdr/>
        <a:fill>
          <a:solidFill>
            <a:srgbClr val="FCECE7"/>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firstRow>
  </a:tblStyle>
  <a:tblStyle styleId="{CF821DB8-F4EB-4A41-A1BA-3FCAFE7338EE}"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D1DA"/>
          </a:solidFill>
        </a:fill>
      </a:tcStyle>
    </a:wholeTbl>
    <a:band2H>
      <a:tcTxStyle/>
      <a:tcStyle>
        <a:tcBdr/>
        <a:fill>
          <a:solidFill>
            <a:srgbClr val="EBE9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firstRow>
  </a:tblStyle>
  <a:tblStyle styleId="{33BA23B1-9221-436E-865A-0063620EA4FD}"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firstRow>
  </a:tblStyle>
  <a:tblStyle styleId="{2708684C-4D16-4618-839F-0558EEFCDFE6}" styleName="">
    <a:tblBg/>
    <a:wholeTbl>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solidFill>
            <a:srgbClr val="4D4D4D">
              <a:alpha val="20000"/>
            </a:srgbClr>
          </a:solidFill>
        </a:fill>
      </a:tcStyle>
    </a:wholeTbl>
    <a:band2H>
      <a:tcTxStyle/>
      <a:tcStyle>
        <a:tcBdr/>
        <a:fill>
          <a:solidFill>
            <a:srgbClr val="FFFFFF"/>
          </a:solidFill>
        </a:fill>
      </a:tcStyle>
    </a:band2H>
    <a:firstCol>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solidFill>
            <a:srgbClr val="4D4D4D">
              <a:alpha val="20000"/>
            </a:srgbClr>
          </a:solidFill>
        </a:fill>
      </a:tcStyle>
    </a:firstCol>
    <a:lastRow>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508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noFill/>
        </a:fill>
      </a:tcStyle>
    </a:lastRow>
    <a:firstRow>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254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874" autoAdjust="0"/>
  </p:normalViewPr>
  <p:slideViewPr>
    <p:cSldViewPr snapToGrid="0" snapToObjects="1">
      <p:cViewPr varScale="1">
        <p:scale>
          <a:sx n="84" d="100"/>
          <a:sy n="84" d="100"/>
        </p:scale>
        <p:origin x="-1368"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33" name="Shape 13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097374169"/>
      </p:ext>
    </p:extLst>
  </p:cSld>
  <p:clrMap bg1="lt1" tx1="dk1" bg2="lt2" tx2="dk2" accent1="accent1" accent2="accent2" accent3="accent3" accent4="accent4" accent5="accent5" accent6="accent6" hlink="hlink" folHlink="folHlink"/>
  <p:notesStyle>
    <a:lvl1pPr defTabSz="457200">
      <a:lnSpc>
        <a:spcPct val="125000"/>
      </a:lnSpc>
      <a:defRPr sz="2400">
        <a:latin typeface="+mj-lt"/>
        <a:ea typeface="+mj-ea"/>
        <a:cs typeface="+mj-cs"/>
        <a:sym typeface="Avenir Book"/>
      </a:defRPr>
    </a:lvl1pPr>
    <a:lvl2pPr indent="228600" defTabSz="457200">
      <a:lnSpc>
        <a:spcPct val="125000"/>
      </a:lnSpc>
      <a:defRPr sz="2400">
        <a:latin typeface="+mj-lt"/>
        <a:ea typeface="+mj-ea"/>
        <a:cs typeface="+mj-cs"/>
        <a:sym typeface="Avenir Book"/>
      </a:defRPr>
    </a:lvl2pPr>
    <a:lvl3pPr indent="457200" defTabSz="457200">
      <a:lnSpc>
        <a:spcPct val="125000"/>
      </a:lnSpc>
      <a:defRPr sz="2400">
        <a:latin typeface="+mj-lt"/>
        <a:ea typeface="+mj-ea"/>
        <a:cs typeface="+mj-cs"/>
        <a:sym typeface="Avenir Book"/>
      </a:defRPr>
    </a:lvl3pPr>
    <a:lvl4pPr indent="685800" defTabSz="457200">
      <a:lnSpc>
        <a:spcPct val="125000"/>
      </a:lnSpc>
      <a:defRPr sz="2400">
        <a:latin typeface="+mj-lt"/>
        <a:ea typeface="+mj-ea"/>
        <a:cs typeface="+mj-cs"/>
        <a:sym typeface="Avenir Book"/>
      </a:defRPr>
    </a:lvl4pPr>
    <a:lvl5pPr indent="914400" defTabSz="457200">
      <a:lnSpc>
        <a:spcPct val="125000"/>
      </a:lnSpc>
      <a:defRPr sz="2400">
        <a:latin typeface="+mj-lt"/>
        <a:ea typeface="+mj-ea"/>
        <a:cs typeface="+mj-cs"/>
        <a:sym typeface="Avenir Book"/>
      </a:defRPr>
    </a:lvl5pPr>
    <a:lvl6pPr indent="1143000" defTabSz="457200">
      <a:lnSpc>
        <a:spcPct val="125000"/>
      </a:lnSpc>
      <a:defRPr sz="2400">
        <a:latin typeface="+mj-lt"/>
        <a:ea typeface="+mj-ea"/>
        <a:cs typeface="+mj-cs"/>
        <a:sym typeface="Avenir Book"/>
      </a:defRPr>
    </a:lvl6pPr>
    <a:lvl7pPr indent="1371600" defTabSz="457200">
      <a:lnSpc>
        <a:spcPct val="125000"/>
      </a:lnSpc>
      <a:defRPr sz="2400">
        <a:latin typeface="+mj-lt"/>
        <a:ea typeface="+mj-ea"/>
        <a:cs typeface="+mj-cs"/>
        <a:sym typeface="Avenir Book"/>
      </a:defRPr>
    </a:lvl7pPr>
    <a:lvl8pPr indent="1600200" defTabSz="457200">
      <a:lnSpc>
        <a:spcPct val="125000"/>
      </a:lnSpc>
      <a:defRPr sz="2400">
        <a:latin typeface="+mj-lt"/>
        <a:ea typeface="+mj-ea"/>
        <a:cs typeface="+mj-cs"/>
        <a:sym typeface="Avenir Book"/>
      </a:defRPr>
    </a:lvl8pPr>
    <a:lvl9pPr indent="1828800" defTabSz="457200">
      <a:lnSpc>
        <a:spcPct val="125000"/>
      </a:lnSpc>
      <a:defRPr sz="2400">
        <a:latin typeface="+mj-lt"/>
        <a:ea typeface="+mj-ea"/>
        <a:cs typeface="+mj-cs"/>
        <a:sym typeface="Avenir Book"/>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292392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29000"/>
          </a:xfrm>
        </p:spPr>
      </p:sp>
      <p:sp>
        <p:nvSpPr>
          <p:cNvPr id="3" name="Notes Placeholder 2"/>
          <p:cNvSpPr>
            <a:spLocks noGrp="1"/>
          </p:cNvSpPr>
          <p:nvPr>
            <p:ph type="body" idx="1"/>
          </p:nvPr>
        </p:nvSpPr>
        <p:spPr/>
        <p:txBody>
          <a:bodyPr lIns="90571" tIns="45286" rIns="90571" bIns="45286"/>
          <a:lstStyle/>
          <a:p>
            <a:r>
              <a:rPr lang="en-US" sz="2800" b="1" dirty="0"/>
              <a:t>Cloud Foundry </a:t>
            </a:r>
            <a:r>
              <a:rPr lang="en-US" sz="2800" b="1" dirty="0" err="1"/>
              <a:t>PaaS</a:t>
            </a:r>
            <a:endParaRPr lang="en-US" sz="2800" b="1" dirty="0"/>
          </a:p>
          <a:p>
            <a:endParaRPr lang="en-US" sz="2000" dirty="0"/>
          </a:p>
          <a:p>
            <a:r>
              <a:rPr lang="en-US" sz="2000" dirty="0"/>
              <a:t>An application runs in a </a:t>
            </a:r>
            <a:r>
              <a:rPr lang="en-US" sz="2000" b="1" dirty="0"/>
              <a:t>DEA, </a:t>
            </a:r>
            <a:r>
              <a:rPr lang="en-US" sz="2000" dirty="0"/>
              <a:t>which is a droplet execution agent</a:t>
            </a:r>
            <a:r>
              <a:rPr lang="en-US" sz="2000" b="1" dirty="0"/>
              <a:t>. </a:t>
            </a:r>
            <a:r>
              <a:rPr lang="en-US" sz="2000" dirty="0"/>
              <a:t>The</a:t>
            </a:r>
            <a:r>
              <a:rPr lang="en-US" sz="2000" b="1" dirty="0"/>
              <a:t> Cloud Controller </a:t>
            </a:r>
            <a:r>
              <a:rPr lang="en-US" sz="2000" dirty="0"/>
              <a:t>orchestrates the routing and lifecycle of all DEAs in the pool. </a:t>
            </a:r>
            <a:r>
              <a:rPr lang="en-US" sz="2000" b="1" dirty="0"/>
              <a:t>Routers</a:t>
            </a:r>
            <a:r>
              <a:rPr lang="en-US" sz="2000" dirty="0"/>
              <a:t> manage application traffic. </a:t>
            </a:r>
            <a:r>
              <a:rPr lang="en-US" sz="2000" b="1" dirty="0"/>
              <a:t>Health Manager </a:t>
            </a:r>
            <a:r>
              <a:rPr lang="en-US" sz="2000" dirty="0"/>
              <a:t>reports mismatched application states to the CC. A </a:t>
            </a:r>
            <a:r>
              <a:rPr lang="en-US" sz="2000" b="1" dirty="0"/>
              <a:t>service</a:t>
            </a:r>
            <a:r>
              <a:rPr lang="en-US" sz="2000" dirty="0"/>
              <a:t> </a:t>
            </a:r>
            <a:r>
              <a:rPr lang="en-US" sz="2000" b="1" dirty="0"/>
              <a:t>gateway</a:t>
            </a:r>
            <a:r>
              <a:rPr lang="en-US" sz="2000" dirty="0"/>
              <a:t> provides an interface for services (native or external). A </a:t>
            </a:r>
            <a:r>
              <a:rPr lang="en-US" sz="2000" b="1" dirty="0"/>
              <a:t>messaging</a:t>
            </a:r>
            <a:r>
              <a:rPr lang="en-US" sz="2000" dirty="0"/>
              <a:t> bus manages all system communication. Apps are accessed directly through the router while web and CLI clients (e.g., </a:t>
            </a:r>
            <a:r>
              <a:rPr lang="en-US" sz="2000" dirty="0" err="1"/>
              <a:t>vmc</a:t>
            </a:r>
            <a:r>
              <a:rPr lang="en-US" sz="2000" dirty="0"/>
              <a:t>, STS) access Cloud Controller via </a:t>
            </a:r>
            <a:r>
              <a:rPr lang="en-US" sz="2000" dirty="0" err="1"/>
              <a:t>RESTful</a:t>
            </a:r>
            <a:r>
              <a:rPr lang="en-US" sz="2000" dirty="0"/>
              <a:t> services.</a:t>
            </a:r>
          </a:p>
        </p:txBody>
      </p:sp>
      <p:sp>
        <p:nvSpPr>
          <p:cNvPr id="4" name="Slide Number Placeholder 3"/>
          <p:cNvSpPr>
            <a:spLocks noGrp="1"/>
          </p:cNvSpPr>
          <p:nvPr>
            <p:ph type="sldNum" sz="quarter" idx="10"/>
          </p:nvPr>
        </p:nvSpPr>
        <p:spPr>
          <a:xfrm>
            <a:off x="3884853" y="8685863"/>
            <a:ext cx="2971592" cy="456574"/>
          </a:xfrm>
          <a:prstGeom prst="rect">
            <a:avLst/>
          </a:prstGeom>
        </p:spPr>
        <p:txBody>
          <a:bodyPr lIns="89856" tIns="44928" rIns="89856" bIns="44928"/>
          <a:lstStyle/>
          <a:p>
            <a:fld id="{9FC8DD7F-993E-F240-9BF1-7E5C28EE956C}"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604791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p:txBody>
      </p:sp>
    </p:spTree>
    <p:extLst>
      <p:ext uri="{BB962C8B-B14F-4D97-AF65-F5344CB8AC3E}">
        <p14:creationId xmlns:p14="http://schemas.microsoft.com/office/powerpoint/2010/main" val="2800508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lvl="0">
              <a:defRPr sz="1800"/>
            </a:pPr>
            <a:endParaRPr sz="24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9" name="Shape 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0" name="Shape 10"/>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1"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12" name="Shape 12"/>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13" name="Shape 13"/>
          <p:cNvSpPr>
            <a:spLocks noGrp="1"/>
          </p:cNvSpPr>
          <p:nvPr>
            <p:ph type="title"/>
          </p:nvPr>
        </p:nvSpPr>
        <p:spPr>
          <a:xfrm>
            <a:off x="890587" y="27031"/>
            <a:ext cx="7620001" cy="2292305"/>
          </a:xfrm>
          <a:prstGeom prst="rect">
            <a:avLst/>
          </a:prstGeom>
        </p:spPr>
        <p:txBody>
          <a:bodyPr anchor="b"/>
          <a:lstStyle>
            <a:lvl1pPr>
              <a:defRPr sz="3600" b="1">
                <a:solidFill>
                  <a:srgbClr val="F16F3B"/>
                </a:solidFill>
                <a:uFill>
                  <a:solidFill>
                    <a:srgbClr val="F16F3B"/>
                  </a:solidFill>
                </a:uFill>
              </a:defRPr>
            </a:lvl1pPr>
          </a:lstStyle>
          <a:p>
            <a:pPr lvl="0">
              <a:defRPr sz="1800" b="0">
                <a:solidFill>
                  <a:srgbClr val="000000"/>
                </a:solidFill>
                <a:uFillTx/>
              </a:defRPr>
            </a:pPr>
            <a:r>
              <a:rPr sz="3600" b="1">
                <a:solidFill>
                  <a:srgbClr val="F16F3B"/>
                </a:solidFill>
                <a:uFill>
                  <a:solidFill>
                    <a:srgbClr val="F16F3B"/>
                  </a:solidFill>
                </a:uFill>
              </a:rPr>
              <a:t>Title Text</a:t>
            </a:r>
          </a:p>
        </p:txBody>
      </p:sp>
      <p:sp>
        <p:nvSpPr>
          <p:cNvPr id="14" name="Shape 14"/>
          <p:cNvSpPr>
            <a:spLocks noGrp="1"/>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3EA7BC"/>
                </a:solidFill>
                <a:uFill>
                  <a:solidFill>
                    <a:srgbClr val="3EA7BC"/>
                  </a:solidFill>
                </a:uFill>
              </a:defRPr>
            </a:lvl1pPr>
            <a:lvl2pPr marL="0" indent="457200">
              <a:spcBef>
                <a:spcPts val="0"/>
              </a:spcBef>
              <a:buClrTx/>
              <a:buSzTx/>
              <a:buFontTx/>
              <a:buNone/>
              <a:defRPr>
                <a:solidFill>
                  <a:srgbClr val="3EA7BC"/>
                </a:solidFill>
                <a:uFill>
                  <a:solidFill>
                    <a:srgbClr val="3EA7BC"/>
                  </a:solidFill>
                </a:uFill>
              </a:defRPr>
            </a:lvl2pPr>
            <a:lvl3pPr marL="0" indent="914400">
              <a:spcBef>
                <a:spcPts val="0"/>
              </a:spcBef>
              <a:buClrTx/>
              <a:buSzTx/>
              <a:buFontTx/>
              <a:buNone/>
              <a:defRPr>
                <a:solidFill>
                  <a:srgbClr val="3EA7BC"/>
                </a:solidFill>
                <a:uFill>
                  <a:solidFill>
                    <a:srgbClr val="3EA7BC"/>
                  </a:solidFill>
                </a:uFill>
              </a:defRPr>
            </a:lvl3pPr>
            <a:lvl4pPr marL="0" indent="1371600">
              <a:spcBef>
                <a:spcPts val="0"/>
              </a:spcBef>
              <a:buClrTx/>
              <a:buSzTx/>
              <a:buFontTx/>
              <a:buNone/>
              <a:defRPr>
                <a:solidFill>
                  <a:srgbClr val="3EA7BC"/>
                </a:solidFill>
                <a:uFill>
                  <a:solidFill>
                    <a:srgbClr val="3EA7BC"/>
                  </a:solidFill>
                </a:uFill>
              </a:defRPr>
            </a:lvl4pPr>
            <a:lvl5pPr marL="0" indent="1828800">
              <a:spcBef>
                <a:spcPts val="0"/>
              </a:spcBef>
              <a:buClrTx/>
              <a:buSzTx/>
              <a:buFontTx/>
              <a:buNone/>
              <a:defRPr>
                <a:solidFill>
                  <a:srgbClr val="3EA7BC"/>
                </a:solidFill>
                <a:uFill>
                  <a:solidFill>
                    <a:srgbClr val="3EA7BC"/>
                  </a:solidFill>
                </a:uFill>
              </a:defRPr>
            </a:lvl5pPr>
          </a:lstStyle>
          <a:p>
            <a:pPr lvl="0">
              <a:defRPr sz="1800">
                <a:solidFill>
                  <a:srgbClr val="000000"/>
                </a:solidFill>
                <a:uFillTx/>
              </a:defRPr>
            </a:pPr>
            <a:r>
              <a:rPr sz="2400">
                <a:solidFill>
                  <a:srgbClr val="3EA7BC"/>
                </a:solidFill>
                <a:uFill>
                  <a:solidFill>
                    <a:srgbClr val="3EA7BC"/>
                  </a:solidFill>
                </a:uFill>
              </a:rPr>
              <a:t>Body Level One</a:t>
            </a:r>
          </a:p>
          <a:p>
            <a:pPr lvl="1">
              <a:defRPr sz="1800">
                <a:solidFill>
                  <a:srgbClr val="000000"/>
                </a:solidFill>
                <a:uFillTx/>
              </a:defRPr>
            </a:pPr>
            <a:r>
              <a:rPr sz="2400">
                <a:solidFill>
                  <a:srgbClr val="3EA7BC"/>
                </a:solidFill>
                <a:uFill>
                  <a:solidFill>
                    <a:srgbClr val="3EA7BC"/>
                  </a:solidFill>
                </a:uFill>
              </a:rPr>
              <a:t>Body Level Two</a:t>
            </a:r>
          </a:p>
          <a:p>
            <a:pPr lvl="2">
              <a:defRPr sz="1800">
                <a:solidFill>
                  <a:srgbClr val="000000"/>
                </a:solidFill>
                <a:uFillTx/>
              </a:defRPr>
            </a:pPr>
            <a:r>
              <a:rPr sz="2400">
                <a:solidFill>
                  <a:srgbClr val="3EA7BC"/>
                </a:solidFill>
                <a:uFill>
                  <a:solidFill>
                    <a:srgbClr val="3EA7BC"/>
                  </a:solidFill>
                </a:uFill>
              </a:rPr>
              <a:t>Body Level Three</a:t>
            </a:r>
          </a:p>
          <a:p>
            <a:pPr lvl="3">
              <a:defRPr sz="1800">
                <a:solidFill>
                  <a:srgbClr val="000000"/>
                </a:solidFill>
                <a:uFillTx/>
              </a:defRPr>
            </a:pPr>
            <a:r>
              <a:rPr sz="2400">
                <a:solidFill>
                  <a:srgbClr val="3EA7BC"/>
                </a:solidFill>
                <a:uFill>
                  <a:solidFill>
                    <a:srgbClr val="3EA7BC"/>
                  </a:solidFill>
                </a:uFill>
              </a:rPr>
              <a:t>Body Level Four</a:t>
            </a:r>
          </a:p>
          <a:p>
            <a:pPr lvl="4">
              <a:defRPr sz="1800">
                <a:solidFill>
                  <a:srgbClr val="000000"/>
                </a:solidFill>
                <a:uFillTx/>
              </a:defRPr>
            </a:pPr>
            <a:r>
              <a:rPr sz="2400">
                <a:solidFill>
                  <a:srgbClr val="3EA7BC"/>
                </a:solidFill>
                <a:uFill>
                  <a:solidFill>
                    <a:srgbClr val="3EA7BC"/>
                  </a:solidFill>
                </a:uFill>
              </a:rPr>
              <a:t>Body Level Five</a:t>
            </a:r>
          </a:p>
        </p:txBody>
      </p:sp>
      <p:sp>
        <p:nvSpPr>
          <p:cNvPr id="15" name="Shape 1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6" name="Shape 1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17" name="Shape 17"/>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8"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Content and Left Image">
    <p:spTree>
      <p:nvGrpSpPr>
        <p:cNvPr id="1" name=""/>
        <p:cNvGrpSpPr/>
        <p:nvPr/>
      </p:nvGrpSpPr>
      <p:grpSpPr>
        <a:xfrm>
          <a:off x="0" y="0"/>
          <a:ext cx="0" cy="0"/>
          <a:chOff x="0" y="0"/>
          <a:chExt cx="0" cy="0"/>
        </a:xfrm>
      </p:grpSpPr>
      <p:sp>
        <p:nvSpPr>
          <p:cNvPr id="71" name="Shape 7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72" name="Shape 7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73" name="Shape 7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74" name="leftmedia.gif"/>
          <p:cNvPicPr/>
          <p:nvPr/>
        </p:nvPicPr>
        <p:blipFill>
          <a:blip/>
          <a:srcRect/>
          <a:stretch>
            <a:fillRect/>
          </a:stretch>
        </p:blipFill>
        <p:spPr>
          <a:xfrm>
            <a:off x="373941" y="1063724"/>
            <a:ext cx="2080364" cy="3390901"/>
          </a:xfrm>
          <a:prstGeom prst="rect">
            <a:avLst/>
          </a:prstGeom>
          <a:ln w="12700">
            <a:miter lim="400000"/>
          </a:ln>
        </p:spPr>
      </p:pic>
      <p:sp>
        <p:nvSpPr>
          <p:cNvPr id="75" name="Shape 75"/>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76" name="Shape 76"/>
          <p:cNvSpPr>
            <a:spLocks noGrp="1"/>
          </p:cNvSpPr>
          <p:nvPr>
            <p:ph type="body" idx="1"/>
          </p:nvPr>
        </p:nvSpPr>
        <p:spPr>
          <a:xfrm>
            <a:off x="2728914" y="1074737"/>
            <a:ext cx="6045201" cy="3429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pic>
        <p:nvPicPr>
          <p:cNvPr id="7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Subtitle, Content and Left Image">
    <p:spTree>
      <p:nvGrpSpPr>
        <p:cNvPr id="1" name=""/>
        <p:cNvGrpSpPr/>
        <p:nvPr/>
      </p:nvGrpSpPr>
      <p:grpSpPr>
        <a:xfrm>
          <a:off x="0" y="0"/>
          <a:ext cx="0" cy="0"/>
          <a:chOff x="0" y="0"/>
          <a:chExt cx="0" cy="0"/>
        </a:xfrm>
      </p:grpSpPr>
      <p:sp>
        <p:nvSpPr>
          <p:cNvPr id="79" name="Shape 7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80" name="Shape 8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81" name="Shape 81"/>
          <p:cNvSpPr>
            <a:spLocks noGrp="1"/>
          </p:cNvSpPr>
          <p:nvPr>
            <p:ph type="title"/>
          </p:nvPr>
        </p:nvSpPr>
        <p:spPr>
          <a:xfrm>
            <a:off x="366713" y="325438"/>
            <a:ext cx="8410576" cy="460376"/>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82" name="Shape 82"/>
          <p:cNvSpPr>
            <a:spLocks noGrp="1"/>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83" name="Shape 83"/>
          <p:cNvSpPr/>
          <p:nvPr/>
        </p:nvSpPr>
        <p:spPr>
          <a:xfrm>
            <a:off x="366713" y="5021495"/>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84"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wo Columns">
    <p:spTree>
      <p:nvGrpSpPr>
        <p:cNvPr id="1" name=""/>
        <p:cNvGrpSpPr/>
        <p:nvPr/>
      </p:nvGrpSpPr>
      <p:grpSpPr>
        <a:xfrm>
          <a:off x="0" y="0"/>
          <a:ext cx="0" cy="0"/>
          <a:chOff x="0" y="0"/>
          <a:chExt cx="0" cy="0"/>
        </a:xfrm>
      </p:grpSpPr>
      <p:sp>
        <p:nvSpPr>
          <p:cNvPr id="86" name="Shape 86"/>
          <p:cNvSpPr/>
          <p:nvPr/>
        </p:nvSpPr>
        <p:spPr>
          <a:xfrm>
            <a:off x="0" y="4629150"/>
            <a:ext cx="9144000" cy="385764"/>
          </a:xfrm>
          <a:prstGeom prst="rect">
            <a:avLst/>
          </a:prstGeom>
          <a:solidFill>
            <a:srgbClr val="00786E"/>
          </a:solidFill>
          <a:ln w="12700">
            <a:miter lim="400000"/>
          </a:ln>
        </p:spPr>
        <p:txBody>
          <a:bodyPr lIns="45719" rIns="45719" anchor="ctr"/>
          <a:lstStyle/>
          <a:p>
            <a:pPr lvl="0">
              <a:defRPr>
                <a:solidFill>
                  <a:srgbClr val="FFFFFF"/>
                </a:solidFill>
                <a:uFill>
                  <a:solidFill>
                    <a:srgbClr val="FFFFFF"/>
                  </a:solidFill>
                </a:uFill>
              </a:defRPr>
            </a:pPr>
            <a:endParaRPr/>
          </a:p>
        </p:txBody>
      </p:sp>
      <p:sp>
        <p:nvSpPr>
          <p:cNvPr id="87" name="Shape 87"/>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88" name="Shape 88"/>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89" name="Shape 89"/>
          <p:cNvSpPr>
            <a:spLocks noGrp="1"/>
          </p:cNvSpPr>
          <p:nvPr>
            <p:ph type="body" idx="1"/>
          </p:nvPr>
        </p:nvSpPr>
        <p:spPr>
          <a:prstGeom prst="rect">
            <a:avLst/>
          </a:prstGeom>
        </p:spPr>
        <p:txBody>
          <a:bodyPr numCol="2" spcCol="420528"/>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90" name="Shape 90"/>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91"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ooter Bar Only">
    <p:spTree>
      <p:nvGrpSpPr>
        <p:cNvPr id="1" name=""/>
        <p:cNvGrpSpPr/>
        <p:nvPr/>
      </p:nvGrpSpPr>
      <p:grpSpPr>
        <a:xfrm>
          <a:off x="0" y="0"/>
          <a:ext cx="0" cy="0"/>
          <a:chOff x="0" y="0"/>
          <a:chExt cx="0" cy="0"/>
        </a:xfrm>
      </p:grpSpPr>
      <p:sp>
        <p:nvSpPr>
          <p:cNvPr id="93" name="Shape 9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lack Background">
    <p:spTree>
      <p:nvGrpSpPr>
        <p:cNvPr id="1" name=""/>
        <p:cNvGrpSpPr/>
        <p:nvPr/>
      </p:nvGrpSpPr>
      <p:grpSpPr>
        <a:xfrm>
          <a:off x="0" y="0"/>
          <a:ext cx="0" cy="0"/>
          <a:chOff x="0" y="0"/>
          <a:chExt cx="0" cy="0"/>
        </a:xfrm>
      </p:grpSpPr>
      <p:sp>
        <p:nvSpPr>
          <p:cNvPr id="95" name="Shape 9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96" name="Shape 96"/>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97"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98" name="Shape 98"/>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99" name="Shape 9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00" name="Shape 10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01" name="Shape 101"/>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02"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ivotal Title Slide">
    <p:bg>
      <p:bgPr>
        <a:solidFill>
          <a:srgbClr val="33928A"/>
        </a:solidFill>
        <a:effectLst/>
      </p:bgPr>
    </p:bg>
    <p:spTree>
      <p:nvGrpSpPr>
        <p:cNvPr id="1" name=""/>
        <p:cNvGrpSpPr/>
        <p:nvPr/>
      </p:nvGrpSpPr>
      <p:grpSpPr>
        <a:xfrm>
          <a:off x="0" y="0"/>
          <a:ext cx="0" cy="0"/>
          <a:chOff x="0" y="0"/>
          <a:chExt cx="0" cy="0"/>
        </a:xfrm>
      </p:grpSpPr>
      <p:sp>
        <p:nvSpPr>
          <p:cNvPr id="104" name="Shape 104"/>
          <p:cNvSpPr/>
          <p:nvPr/>
        </p:nvSpPr>
        <p:spPr>
          <a:xfrm>
            <a:off x="0" y="0"/>
            <a:ext cx="9144000" cy="5143500"/>
          </a:xfrm>
          <a:prstGeom prst="rect">
            <a:avLst/>
          </a:prstGeom>
          <a:solidFill/>
          <a:ln w="12700">
            <a:miter lim="400000"/>
          </a:ln>
        </p:spPr>
        <p:txBody>
          <a:bodyPr lIns="0" tIns="0" rIns="0" bIns="0" anchor="ctr"/>
          <a:lstStyle/>
          <a:p>
            <a:pPr lvl="0" algn="ctr">
              <a:defRPr>
                <a:solidFill>
                  <a:srgbClr val="FFFFFF"/>
                </a:solidFill>
                <a:uFill>
                  <a:solidFill>
                    <a:srgbClr val="FFFFFF"/>
                  </a:solidFill>
                </a:uFill>
              </a:defRPr>
            </a:pPr>
            <a:endParaRPr/>
          </a:p>
        </p:txBody>
      </p:sp>
      <p:sp>
        <p:nvSpPr>
          <p:cNvPr id="105" name="Shape 105"/>
          <p:cNvSpPr/>
          <p:nvPr/>
        </p:nvSpPr>
        <p:spPr>
          <a:xfrm>
            <a:off x="1701800" y="3094038"/>
            <a:ext cx="56896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defRPr>
                <a:solidFill>
                  <a:srgbClr val="000000"/>
                </a:solidFill>
                <a:uFillTx/>
              </a:defRPr>
            </a:pPr>
            <a:r>
              <a:rPr sz="2400">
                <a:solidFill>
                  <a:srgbClr val="F27C3A"/>
                </a:solidFill>
                <a:uFill>
                  <a:solidFill>
                    <a:srgbClr val="F27C3A"/>
                  </a:solidFill>
                </a:uFill>
              </a:rPr>
              <a:t>A NEW PLATFORM </a:t>
            </a:r>
            <a:r>
              <a:rPr sz="2400">
                <a:solidFill>
                  <a:srgbClr val="3EA7BC"/>
                </a:solidFill>
                <a:uFill>
                  <a:solidFill>
                    <a:srgbClr val="3EA7BC"/>
                  </a:solidFill>
                </a:uFill>
              </a:rPr>
              <a:t>FOR A NEW ERA</a:t>
            </a:r>
          </a:p>
        </p:txBody>
      </p:sp>
      <p:pic>
        <p:nvPicPr>
          <p:cNvPr id="106" name="pasted-image.pdf"/>
          <p:cNvPicPr/>
          <p:nvPr/>
        </p:nvPicPr>
        <p:blipFill>
          <a:blip r:embed="rId2">
            <a:extLst/>
          </a:blip>
          <a:stretch>
            <a:fillRect/>
          </a:stretch>
        </p:blipFill>
        <p:spPr>
          <a:xfrm>
            <a:off x="1974850" y="1658938"/>
            <a:ext cx="5194300" cy="1270001"/>
          </a:xfrm>
          <a:prstGeom prst="rect">
            <a:avLst/>
          </a:prstGeom>
          <a:ln w="12700">
            <a:miter lim="400000"/>
          </a:ln>
        </p:spPr>
      </p:pic>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Slide copy">
    <p:bg>
      <p:bgPr>
        <a:solidFill>
          <a:srgbClr val="000000"/>
        </a:solidFill>
        <a:effectLst/>
      </p:bgPr>
    </p:bg>
    <p:spTree>
      <p:nvGrpSpPr>
        <p:cNvPr id="1" name=""/>
        <p:cNvGrpSpPr/>
        <p:nvPr/>
      </p:nvGrpSpPr>
      <p:grpSpPr>
        <a:xfrm>
          <a:off x="0" y="0"/>
          <a:ext cx="0" cy="0"/>
          <a:chOff x="0" y="0"/>
          <a:chExt cx="0" cy="0"/>
        </a:xfrm>
      </p:grpSpPr>
      <p:sp>
        <p:nvSpPr>
          <p:cNvPr id="108" name="Shape 108"/>
          <p:cNvSpPr>
            <a:spLocks noGrp="1"/>
          </p:cNvSpPr>
          <p:nvPr>
            <p:ph type="title"/>
          </p:nvPr>
        </p:nvSpPr>
        <p:spPr>
          <a:xfrm>
            <a:off x="890587" y="27031"/>
            <a:ext cx="7620001" cy="2292305"/>
          </a:xfrm>
          <a:prstGeom prst="rect">
            <a:avLst/>
          </a:prstGeom>
        </p:spPr>
        <p:txBody>
          <a:bodyPr anchor="b"/>
          <a:lstStyle>
            <a:lvl1pPr>
              <a:defRPr sz="3600">
                <a:solidFill>
                  <a:srgbClr val="F06E40"/>
                </a:solidFill>
                <a:uFill>
                  <a:solidFill>
                    <a:srgbClr val="F16F3B"/>
                  </a:solidFill>
                </a:uFill>
                <a:latin typeface="Avenir Next Medium"/>
                <a:ea typeface="Avenir Next Medium"/>
                <a:cs typeface="Avenir Next Medium"/>
                <a:sym typeface="Avenir Next Medium"/>
              </a:defRPr>
            </a:lvl1pPr>
          </a:lstStyle>
          <a:p>
            <a:pPr lvl="0">
              <a:defRPr sz="1800">
                <a:solidFill>
                  <a:srgbClr val="000000"/>
                </a:solidFill>
                <a:uFillTx/>
              </a:defRPr>
            </a:pPr>
            <a:r>
              <a:rPr sz="3600">
                <a:solidFill>
                  <a:srgbClr val="F06E40"/>
                </a:solidFill>
                <a:uFill>
                  <a:solidFill>
                    <a:srgbClr val="F16F3B"/>
                  </a:solidFill>
                </a:uFill>
              </a:rPr>
              <a:t>Title Text</a:t>
            </a:r>
          </a:p>
        </p:txBody>
      </p:sp>
      <p:sp>
        <p:nvSpPr>
          <p:cNvPr id="109" name="Shape 109"/>
          <p:cNvSpPr>
            <a:spLocks noGrp="1"/>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1pPr>
            <a:lvl2pPr marL="0" indent="4572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2pPr>
            <a:lvl3pPr marL="0" indent="9144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3pPr>
            <a:lvl4pPr marL="0" indent="13716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4pPr>
            <a:lvl5pPr marL="0" indent="18288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5pPr>
          </a:lstStyle>
          <a:p>
            <a:pPr lvl="0">
              <a:defRPr sz="1800">
                <a:solidFill>
                  <a:srgbClr val="000000"/>
                </a:solidFill>
                <a:uFillTx/>
              </a:defRPr>
            </a:pPr>
            <a:r>
              <a:rPr sz="2400">
                <a:solidFill>
                  <a:srgbClr val="1BA8DC"/>
                </a:solidFill>
                <a:uFill>
                  <a:solidFill>
                    <a:srgbClr val="3EA7BC"/>
                  </a:solidFill>
                </a:uFill>
              </a:rPr>
              <a:t>Body Level One</a:t>
            </a:r>
          </a:p>
          <a:p>
            <a:pPr lvl="1">
              <a:defRPr sz="1800">
                <a:solidFill>
                  <a:srgbClr val="000000"/>
                </a:solidFill>
                <a:uFillTx/>
              </a:defRPr>
            </a:pPr>
            <a:r>
              <a:rPr sz="2400">
                <a:solidFill>
                  <a:srgbClr val="1BA8DC"/>
                </a:solidFill>
                <a:uFill>
                  <a:solidFill>
                    <a:srgbClr val="3EA7BC"/>
                  </a:solidFill>
                </a:uFill>
              </a:rPr>
              <a:t>Body Level Two</a:t>
            </a:r>
          </a:p>
          <a:p>
            <a:pPr lvl="2">
              <a:defRPr sz="1800">
                <a:solidFill>
                  <a:srgbClr val="000000"/>
                </a:solidFill>
                <a:uFillTx/>
              </a:defRPr>
            </a:pPr>
            <a:r>
              <a:rPr sz="2400">
                <a:solidFill>
                  <a:srgbClr val="1BA8DC"/>
                </a:solidFill>
                <a:uFill>
                  <a:solidFill>
                    <a:srgbClr val="3EA7BC"/>
                  </a:solidFill>
                </a:uFill>
              </a:rPr>
              <a:t>Body Level Three</a:t>
            </a:r>
          </a:p>
          <a:p>
            <a:pPr lvl="3">
              <a:defRPr sz="1800">
                <a:solidFill>
                  <a:srgbClr val="000000"/>
                </a:solidFill>
                <a:uFillTx/>
              </a:defRPr>
            </a:pPr>
            <a:r>
              <a:rPr sz="2400">
                <a:solidFill>
                  <a:srgbClr val="1BA8DC"/>
                </a:solidFill>
                <a:uFill>
                  <a:solidFill>
                    <a:srgbClr val="3EA7BC"/>
                  </a:solidFill>
                </a:uFill>
              </a:rPr>
              <a:t>Body Level Four</a:t>
            </a:r>
          </a:p>
          <a:p>
            <a:pPr lvl="4">
              <a:defRPr sz="1800">
                <a:solidFill>
                  <a:srgbClr val="000000"/>
                </a:solidFill>
                <a:uFillTx/>
              </a:defRPr>
            </a:pPr>
            <a:r>
              <a:rPr sz="2400">
                <a:solidFill>
                  <a:srgbClr val="1BA8DC"/>
                </a:solidFill>
                <a:uFill>
                  <a:solidFill>
                    <a:srgbClr val="3EA7BC"/>
                  </a:solidFill>
                </a:uFill>
              </a:rPr>
              <a:t>Body Level Five</a:t>
            </a:r>
          </a:p>
        </p:txBody>
      </p:sp>
      <p:sp>
        <p:nvSpPr>
          <p:cNvPr id="110" name="Shape 11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11" name="Shape 11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12" name="Shape 11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13" name="Picture 112" descr="Pivotal_Logo_white.png"/>
          <p:cNvPicPr/>
          <p:nvPr/>
        </p:nvPicPr>
        <p:blipFill>
          <a:blip/>
          <a:stretch>
            <a:fillRect/>
          </a:stretch>
        </p:blipFill>
        <p:spPr>
          <a:xfrm>
            <a:off x="7941733" y="4713966"/>
            <a:ext cx="957263" cy="219456"/>
          </a:xfrm>
          <a:prstGeom prst="rect">
            <a:avLst/>
          </a:prstGeom>
          <a:ln w="12700">
            <a:miter lim="400000"/>
          </a:ln>
        </p:spPr>
      </p:pic>
      <p:sp>
        <p:nvSpPr>
          <p:cNvPr id="114" name="Shape 11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pic>
        <p:nvPicPr>
          <p:cNvPr id="115"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Slide copy">
    <p:bg>
      <p:bgPr>
        <a:solidFill>
          <a:srgbClr val="000000"/>
        </a:solidFill>
        <a:effectLst/>
      </p:bgPr>
    </p:bg>
    <p:spTree>
      <p:nvGrpSpPr>
        <p:cNvPr id="1" name=""/>
        <p:cNvGrpSpPr/>
        <p:nvPr/>
      </p:nvGrpSpPr>
      <p:grpSpPr>
        <a:xfrm>
          <a:off x="0" y="0"/>
          <a:ext cx="0" cy="0"/>
          <a:chOff x="0" y="0"/>
          <a:chExt cx="0" cy="0"/>
        </a:xfrm>
      </p:grpSpPr>
      <p:sp>
        <p:nvSpPr>
          <p:cNvPr id="124" name="Shape 124"/>
          <p:cNvSpPr>
            <a:spLocks noGrp="1"/>
          </p:cNvSpPr>
          <p:nvPr>
            <p:ph type="title"/>
          </p:nvPr>
        </p:nvSpPr>
        <p:spPr>
          <a:xfrm>
            <a:off x="890587" y="27031"/>
            <a:ext cx="7620001" cy="2292305"/>
          </a:xfrm>
          <a:prstGeom prst="rect">
            <a:avLst/>
          </a:prstGeom>
        </p:spPr>
        <p:txBody>
          <a:bodyPr anchor="b"/>
          <a:lstStyle>
            <a:lvl1pPr>
              <a:defRPr sz="3600">
                <a:solidFill>
                  <a:srgbClr val="F06E40"/>
                </a:solidFill>
                <a:uFill>
                  <a:solidFill>
                    <a:srgbClr val="F16F3B"/>
                  </a:solidFill>
                </a:uFill>
                <a:latin typeface="Avenir Next Medium"/>
                <a:ea typeface="Avenir Next Medium"/>
                <a:cs typeface="Avenir Next Medium"/>
                <a:sym typeface="Avenir Next Medium"/>
              </a:defRPr>
            </a:lvl1pPr>
          </a:lstStyle>
          <a:p>
            <a:pPr lvl="0">
              <a:defRPr sz="1800">
                <a:solidFill>
                  <a:srgbClr val="000000"/>
                </a:solidFill>
                <a:uFillTx/>
              </a:defRPr>
            </a:pPr>
            <a:r>
              <a:rPr sz="3600">
                <a:solidFill>
                  <a:srgbClr val="F06E40"/>
                </a:solidFill>
                <a:uFill>
                  <a:solidFill>
                    <a:srgbClr val="F16F3B"/>
                  </a:solidFill>
                </a:uFill>
              </a:rPr>
              <a:t>Title Text</a:t>
            </a:r>
          </a:p>
        </p:txBody>
      </p:sp>
      <p:sp>
        <p:nvSpPr>
          <p:cNvPr id="125" name="Shape 125"/>
          <p:cNvSpPr>
            <a:spLocks noGrp="1"/>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1pPr>
            <a:lvl2pPr marL="0" indent="4572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2pPr>
            <a:lvl3pPr marL="0" indent="9144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3pPr>
            <a:lvl4pPr marL="0" indent="13716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4pPr>
            <a:lvl5pPr marL="0" indent="18288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5pPr>
          </a:lstStyle>
          <a:p>
            <a:pPr lvl="0">
              <a:defRPr sz="1800">
                <a:solidFill>
                  <a:srgbClr val="000000"/>
                </a:solidFill>
                <a:uFillTx/>
              </a:defRPr>
            </a:pPr>
            <a:r>
              <a:rPr sz="2400">
                <a:solidFill>
                  <a:srgbClr val="1BA8DC"/>
                </a:solidFill>
                <a:uFill>
                  <a:solidFill>
                    <a:srgbClr val="3EA7BC"/>
                  </a:solidFill>
                </a:uFill>
              </a:rPr>
              <a:t>Body Level One</a:t>
            </a:r>
          </a:p>
          <a:p>
            <a:pPr lvl="1">
              <a:defRPr sz="1800">
                <a:solidFill>
                  <a:srgbClr val="000000"/>
                </a:solidFill>
                <a:uFillTx/>
              </a:defRPr>
            </a:pPr>
            <a:r>
              <a:rPr sz="2400">
                <a:solidFill>
                  <a:srgbClr val="1BA8DC"/>
                </a:solidFill>
                <a:uFill>
                  <a:solidFill>
                    <a:srgbClr val="3EA7BC"/>
                  </a:solidFill>
                </a:uFill>
              </a:rPr>
              <a:t>Body Level Two</a:t>
            </a:r>
          </a:p>
          <a:p>
            <a:pPr lvl="2">
              <a:defRPr sz="1800">
                <a:solidFill>
                  <a:srgbClr val="000000"/>
                </a:solidFill>
                <a:uFillTx/>
              </a:defRPr>
            </a:pPr>
            <a:r>
              <a:rPr sz="2400">
                <a:solidFill>
                  <a:srgbClr val="1BA8DC"/>
                </a:solidFill>
                <a:uFill>
                  <a:solidFill>
                    <a:srgbClr val="3EA7BC"/>
                  </a:solidFill>
                </a:uFill>
              </a:rPr>
              <a:t>Body Level Three</a:t>
            </a:r>
          </a:p>
          <a:p>
            <a:pPr lvl="3">
              <a:defRPr sz="1800">
                <a:solidFill>
                  <a:srgbClr val="000000"/>
                </a:solidFill>
                <a:uFillTx/>
              </a:defRPr>
            </a:pPr>
            <a:r>
              <a:rPr sz="2400">
                <a:solidFill>
                  <a:srgbClr val="1BA8DC"/>
                </a:solidFill>
                <a:uFill>
                  <a:solidFill>
                    <a:srgbClr val="3EA7BC"/>
                  </a:solidFill>
                </a:uFill>
              </a:rPr>
              <a:t>Body Level Four</a:t>
            </a:r>
          </a:p>
          <a:p>
            <a:pPr lvl="4">
              <a:defRPr sz="1800">
                <a:solidFill>
                  <a:srgbClr val="000000"/>
                </a:solidFill>
                <a:uFillTx/>
              </a:defRPr>
            </a:pPr>
            <a:r>
              <a:rPr sz="2400">
                <a:solidFill>
                  <a:srgbClr val="1BA8DC"/>
                </a:solidFill>
                <a:uFill>
                  <a:solidFill>
                    <a:srgbClr val="3EA7BC"/>
                  </a:solidFill>
                </a:uFill>
              </a:rPr>
              <a:t>Body Level Five</a:t>
            </a:r>
          </a:p>
        </p:txBody>
      </p:sp>
      <p:sp>
        <p:nvSpPr>
          <p:cNvPr id="126" name="Shape 126"/>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27" name="Shape 127"/>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28" name="Shape 12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29" name="Picture 128" descr="Pivotal_Logo_white.png"/>
          <p:cNvPicPr/>
          <p:nvPr/>
        </p:nvPicPr>
        <p:blipFill>
          <a:blip/>
          <a:stretch>
            <a:fillRect/>
          </a:stretch>
        </p:blipFill>
        <p:spPr>
          <a:xfrm>
            <a:off x="7941733" y="4713966"/>
            <a:ext cx="957263" cy="219456"/>
          </a:xfrm>
          <a:prstGeom prst="rect">
            <a:avLst/>
          </a:prstGeom>
          <a:ln w="12700">
            <a:miter lim="400000"/>
          </a:ln>
        </p:spPr>
      </p:pic>
      <p:sp>
        <p:nvSpPr>
          <p:cNvPr id="130" name="Shape 13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pic>
        <p:nvPicPr>
          <p:cNvPr id="131"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09834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475292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sp>
        <p:nvSpPr>
          <p:cNvPr id="20" name="Shape 2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1" name="Shape 21"/>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22"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23" name="Shape 23"/>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24" name="Shape 2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5" name="Shape 25"/>
          <p:cNvSpPr>
            <a:spLocks noGrp="1"/>
          </p:cNvSpPr>
          <p:nvPr>
            <p:ph type="title"/>
          </p:nvPr>
        </p:nvSpPr>
        <p:spPr>
          <a:xfrm>
            <a:off x="1017587" y="1739235"/>
            <a:ext cx="6048378" cy="621379"/>
          </a:xfrm>
          <a:prstGeom prst="rect">
            <a:avLst/>
          </a:prstGeom>
        </p:spPr>
        <p:txBody>
          <a:bodyPr anchor="b"/>
          <a:lstStyle>
            <a:lvl1pPr>
              <a:defRPr sz="4400">
                <a:solidFill>
                  <a:srgbClr val="F27C3A"/>
                </a:solidFill>
                <a:uFill>
                  <a:solidFill>
                    <a:srgbClr val="F27C3A"/>
                  </a:solidFill>
                </a:uFill>
              </a:defRPr>
            </a:lvl1pPr>
          </a:lstStyle>
          <a:p>
            <a:pPr lvl="0">
              <a:defRPr sz="1800">
                <a:solidFill>
                  <a:srgbClr val="000000"/>
                </a:solidFill>
                <a:uFillTx/>
              </a:defRPr>
            </a:pPr>
            <a:r>
              <a:rPr sz="4400">
                <a:solidFill>
                  <a:srgbClr val="F27C3A"/>
                </a:solidFill>
                <a:uFill>
                  <a:solidFill>
                    <a:srgbClr val="F27C3A"/>
                  </a:solidFill>
                </a:uFill>
              </a:rPr>
              <a:t>Title Text</a:t>
            </a:r>
          </a:p>
        </p:txBody>
      </p:sp>
      <p:sp>
        <p:nvSpPr>
          <p:cNvPr id="26" name="Shape 26"/>
          <p:cNvSpPr>
            <a:spLocks noGrp="1"/>
          </p:cNvSpPr>
          <p:nvPr>
            <p:ph type="body" idx="1"/>
          </p:nvPr>
        </p:nvSpPr>
        <p:spPr>
          <a:xfrm>
            <a:off x="1026052" y="2447127"/>
            <a:ext cx="6048376" cy="561182"/>
          </a:xfrm>
          <a:prstGeom prst="rect">
            <a:avLst/>
          </a:prstGeom>
        </p:spPr>
        <p:txBody>
          <a:bodyPr/>
          <a:lstStyle>
            <a:lvl1pPr>
              <a:buClrTx/>
              <a:buSzTx/>
              <a:buFontTx/>
              <a:buNone/>
              <a:defRPr sz="2800">
                <a:solidFill>
                  <a:srgbClr val="3EA7BC"/>
                </a:solidFill>
                <a:uFill>
                  <a:solidFill>
                    <a:srgbClr val="3EA7BC"/>
                  </a:solidFill>
                </a:uFill>
              </a:defRPr>
            </a:lvl1pPr>
            <a:lvl2pPr marL="228600" indent="228600">
              <a:buClrTx/>
              <a:buSzTx/>
              <a:buFontTx/>
              <a:buNone/>
              <a:defRPr sz="2800">
                <a:solidFill>
                  <a:srgbClr val="3EA7BC"/>
                </a:solidFill>
                <a:uFill>
                  <a:solidFill>
                    <a:srgbClr val="3EA7BC"/>
                  </a:solidFill>
                </a:uFill>
              </a:defRPr>
            </a:lvl2pPr>
            <a:lvl3pPr marL="1234439" indent="-320039">
              <a:buClrTx/>
              <a:buFontTx/>
              <a:buChar char="•"/>
              <a:defRPr sz="2800">
                <a:solidFill>
                  <a:srgbClr val="3EA7BC"/>
                </a:solidFill>
                <a:uFill>
                  <a:solidFill>
                    <a:srgbClr val="3EA7BC"/>
                  </a:solidFill>
                </a:uFill>
              </a:defRPr>
            </a:lvl3pPr>
            <a:lvl4pPr marL="1727200" indent="-355600">
              <a:buClrTx/>
              <a:buFontTx/>
              <a:buChar char="–"/>
              <a:defRPr sz="2800">
                <a:solidFill>
                  <a:srgbClr val="3EA7BC"/>
                </a:solidFill>
                <a:uFill>
                  <a:solidFill>
                    <a:srgbClr val="3EA7BC"/>
                  </a:solidFill>
                </a:uFill>
              </a:defRPr>
            </a:lvl4pPr>
            <a:lvl5pPr marL="2184400" indent="-355600">
              <a:buClrTx/>
              <a:buFontTx/>
              <a:defRPr sz="2800">
                <a:solidFill>
                  <a:srgbClr val="3EA7BC"/>
                </a:solidFill>
                <a:uFill>
                  <a:solidFill>
                    <a:srgbClr val="3EA7BC"/>
                  </a:solidFill>
                </a:uFill>
              </a:defRPr>
            </a:lvl5pPr>
          </a:lstStyle>
          <a:p>
            <a:pPr lvl="0">
              <a:defRPr sz="1800">
                <a:solidFill>
                  <a:srgbClr val="000000"/>
                </a:solidFill>
                <a:uFillTx/>
              </a:defRPr>
            </a:pPr>
            <a:r>
              <a:rPr sz="2800">
                <a:solidFill>
                  <a:srgbClr val="3EA7BC"/>
                </a:solidFill>
                <a:uFill>
                  <a:solidFill>
                    <a:srgbClr val="3EA7BC"/>
                  </a:solidFill>
                </a:uFill>
              </a:rPr>
              <a:t>Body Level One</a:t>
            </a:r>
          </a:p>
          <a:p>
            <a:pPr lvl="1">
              <a:defRPr sz="1800">
                <a:solidFill>
                  <a:srgbClr val="000000"/>
                </a:solidFill>
                <a:uFillTx/>
              </a:defRPr>
            </a:pPr>
            <a:r>
              <a:rPr sz="2800">
                <a:solidFill>
                  <a:srgbClr val="3EA7BC"/>
                </a:solidFill>
                <a:uFill>
                  <a:solidFill>
                    <a:srgbClr val="3EA7BC"/>
                  </a:solidFill>
                </a:uFill>
              </a:rPr>
              <a:t>Body Level Two</a:t>
            </a:r>
          </a:p>
          <a:p>
            <a:pPr lvl="2">
              <a:defRPr sz="1800">
                <a:solidFill>
                  <a:srgbClr val="000000"/>
                </a:solidFill>
                <a:uFillTx/>
              </a:defRPr>
            </a:pPr>
            <a:r>
              <a:rPr sz="2800">
                <a:solidFill>
                  <a:srgbClr val="3EA7BC"/>
                </a:solidFill>
                <a:uFill>
                  <a:solidFill>
                    <a:srgbClr val="3EA7BC"/>
                  </a:solidFill>
                </a:uFill>
              </a:rPr>
              <a:t>Body Level Three</a:t>
            </a:r>
          </a:p>
          <a:p>
            <a:pPr lvl="3">
              <a:defRPr sz="1800">
                <a:solidFill>
                  <a:srgbClr val="000000"/>
                </a:solidFill>
                <a:uFillTx/>
              </a:defRPr>
            </a:pPr>
            <a:r>
              <a:rPr sz="2800">
                <a:solidFill>
                  <a:srgbClr val="3EA7BC"/>
                </a:solidFill>
                <a:uFill>
                  <a:solidFill>
                    <a:srgbClr val="3EA7BC"/>
                  </a:solidFill>
                </a:uFill>
              </a:rPr>
              <a:t>Body Level Four</a:t>
            </a:r>
          </a:p>
          <a:p>
            <a:pPr lvl="4">
              <a:defRPr sz="1800">
                <a:solidFill>
                  <a:srgbClr val="000000"/>
                </a:solidFill>
                <a:uFillTx/>
              </a:defRPr>
            </a:pPr>
            <a:r>
              <a:rPr sz="2800">
                <a:solidFill>
                  <a:srgbClr val="3EA7BC"/>
                </a:solidFill>
                <a:uFill>
                  <a:solidFill>
                    <a:srgbClr val="3EA7BC"/>
                  </a:solidFill>
                </a:uFill>
              </a:rPr>
              <a:t>Body Level Five</a:t>
            </a:r>
          </a:p>
        </p:txBody>
      </p:sp>
      <p:sp>
        <p:nvSpPr>
          <p:cNvPr id="27" name="Shape 2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28" name="Shape 28"/>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902781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ivider 1">
    <p:spTree>
      <p:nvGrpSpPr>
        <p:cNvPr id="1" name=""/>
        <p:cNvGrpSpPr/>
        <p:nvPr/>
      </p:nvGrpSpPr>
      <p:grpSpPr>
        <a:xfrm>
          <a:off x="0" y="0"/>
          <a:ext cx="0" cy="0"/>
          <a:chOff x="0" y="0"/>
          <a:chExt cx="0" cy="0"/>
        </a:xfrm>
      </p:grpSpPr>
      <p:sp>
        <p:nvSpPr>
          <p:cNvPr id="31" name="Shape 3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32" name="Shape 3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33" name="Shape 33"/>
          <p:cNvSpPr/>
          <p:nvPr/>
        </p:nvSpPr>
        <p:spPr>
          <a:xfrm>
            <a:off x="0" y="0"/>
            <a:ext cx="9144000" cy="2168501"/>
          </a:xfrm>
          <a:prstGeom prst="rect">
            <a:avLst/>
          </a:prstGeom>
          <a:gradFill>
            <a:gsLst>
              <a:gs pos="0">
                <a:srgbClr val="FFFFFF"/>
              </a:gs>
              <a:gs pos="100000">
                <a:srgbClr val="BFBFBF">
                  <a:alpha val="61000"/>
                </a:srgbClr>
              </a:gs>
            </a:gsLst>
            <a:lin ang="16200000"/>
          </a:gradFill>
          <a:ln w="12700">
            <a:miter lim="400000"/>
          </a:ln>
        </p:spPr>
        <p:txBody>
          <a:bodyPr lIns="0" tIns="0" rIns="0" bIns="0" anchor="ctr"/>
          <a:lstStyle/>
          <a:p>
            <a:pPr lvl="0" algn="ctr"/>
            <a:endParaRPr/>
          </a:p>
        </p:txBody>
      </p:sp>
      <p:sp>
        <p:nvSpPr>
          <p:cNvPr id="34" name="Shape 34"/>
          <p:cNvSpPr>
            <a:spLocks noGrp="1"/>
          </p:cNvSpPr>
          <p:nvPr>
            <p:ph type="title"/>
          </p:nvPr>
        </p:nvSpPr>
        <p:spPr>
          <a:xfrm>
            <a:off x="2728911" y="1003399"/>
            <a:ext cx="6048378" cy="1222276"/>
          </a:xfrm>
          <a:prstGeom prst="rect">
            <a:avLst/>
          </a:prstGeom>
        </p:spPr>
        <p:txBody>
          <a:bodyPr anchor="b"/>
          <a:lstStyle>
            <a:lvl1pPr>
              <a:defRPr sz="4400"/>
            </a:lvl1pPr>
          </a:lstStyle>
          <a:p>
            <a:pPr lvl="0">
              <a:defRPr sz="1800">
                <a:solidFill>
                  <a:srgbClr val="000000"/>
                </a:solidFill>
                <a:uFillTx/>
              </a:defRPr>
            </a:pPr>
            <a:r>
              <a:rPr sz="4400">
                <a:solidFill>
                  <a:srgbClr val="008881"/>
                </a:solidFill>
                <a:uFill>
                  <a:solidFill>
                    <a:srgbClr val="008881"/>
                  </a:solidFill>
                </a:uFill>
              </a:rPr>
              <a:t>Title Text</a:t>
            </a:r>
          </a:p>
        </p:txBody>
      </p:sp>
      <p:sp>
        <p:nvSpPr>
          <p:cNvPr id="35" name="Shape 35"/>
          <p:cNvSpPr>
            <a:spLocks noGrp="1"/>
          </p:cNvSpPr>
          <p:nvPr>
            <p:ph type="body" idx="1"/>
          </p:nvPr>
        </p:nvSpPr>
        <p:spPr>
          <a:xfrm>
            <a:off x="2728913" y="2455863"/>
            <a:ext cx="6048376" cy="1892301"/>
          </a:xfrm>
          <a:prstGeom prst="rect">
            <a:avLst/>
          </a:prstGeom>
        </p:spPr>
        <p:txBody>
          <a:bodyPr/>
          <a:lstStyle>
            <a:lvl1pPr marL="0" indent="0">
              <a:spcBef>
                <a:spcPts val="600"/>
              </a:spcBef>
              <a:buClrTx/>
              <a:buSzTx/>
              <a:buFontTx/>
              <a:buNone/>
              <a:defRPr sz="2800"/>
            </a:lvl1pPr>
            <a:lvl2pPr marL="0" indent="457200">
              <a:spcBef>
                <a:spcPts val="600"/>
              </a:spcBef>
              <a:buClrTx/>
              <a:buSzTx/>
              <a:buFontTx/>
              <a:buNone/>
              <a:defRPr sz="2800"/>
            </a:lvl2pPr>
            <a:lvl3pPr marL="0" indent="914400">
              <a:spcBef>
                <a:spcPts val="600"/>
              </a:spcBef>
              <a:buClrTx/>
              <a:buSzTx/>
              <a:buFontTx/>
              <a:buNone/>
              <a:defRPr sz="2800"/>
            </a:lvl3pPr>
            <a:lvl4pPr marL="0" indent="1371600">
              <a:spcBef>
                <a:spcPts val="600"/>
              </a:spcBef>
              <a:buClrTx/>
              <a:buSzTx/>
              <a:buFontTx/>
              <a:buNone/>
              <a:defRPr sz="2800"/>
            </a:lvl4pPr>
            <a:lvl5pPr marL="0" indent="1828800">
              <a:spcBef>
                <a:spcPts val="600"/>
              </a:spcBef>
              <a:buClrTx/>
              <a:buSzTx/>
              <a:buFontTx/>
              <a:buNone/>
              <a:defRPr sz="2800"/>
            </a:lvl5pPr>
          </a:lstStyle>
          <a:p>
            <a:pPr lvl="0">
              <a:defRPr sz="1800">
                <a:solidFill>
                  <a:srgbClr val="000000"/>
                </a:solidFill>
                <a:uFillTx/>
              </a:defRPr>
            </a:pPr>
            <a:r>
              <a:rPr sz="2800">
                <a:solidFill>
                  <a:srgbClr val="4D4D4D"/>
                </a:solidFill>
                <a:uFill>
                  <a:solidFill>
                    <a:srgbClr val="4D4D4D"/>
                  </a:solidFill>
                </a:uFill>
              </a:rPr>
              <a:t>Body Level One</a:t>
            </a:r>
          </a:p>
          <a:p>
            <a:pPr lvl="1">
              <a:defRPr sz="1800">
                <a:solidFill>
                  <a:srgbClr val="000000"/>
                </a:solidFill>
                <a:uFillTx/>
              </a:defRPr>
            </a:pPr>
            <a:r>
              <a:rPr sz="2800">
                <a:solidFill>
                  <a:srgbClr val="4D4D4D"/>
                </a:solidFill>
                <a:uFill>
                  <a:solidFill>
                    <a:srgbClr val="4D4D4D"/>
                  </a:solidFill>
                </a:uFill>
              </a:rPr>
              <a:t>Body Level Two</a:t>
            </a:r>
          </a:p>
          <a:p>
            <a:pPr lvl="2">
              <a:defRPr sz="1800">
                <a:solidFill>
                  <a:srgbClr val="000000"/>
                </a:solidFill>
                <a:uFillTx/>
              </a:defRPr>
            </a:pPr>
            <a:r>
              <a:rPr sz="2800">
                <a:solidFill>
                  <a:srgbClr val="4D4D4D"/>
                </a:solidFill>
                <a:uFill>
                  <a:solidFill>
                    <a:srgbClr val="4D4D4D"/>
                  </a:solidFill>
                </a:uFill>
              </a:rPr>
              <a:t>Body Level Three</a:t>
            </a:r>
          </a:p>
          <a:p>
            <a:pPr lvl="3">
              <a:defRPr sz="1800">
                <a:solidFill>
                  <a:srgbClr val="000000"/>
                </a:solidFill>
                <a:uFillTx/>
              </a:defRPr>
            </a:pPr>
            <a:r>
              <a:rPr sz="2800">
                <a:solidFill>
                  <a:srgbClr val="4D4D4D"/>
                </a:solidFill>
                <a:uFill>
                  <a:solidFill>
                    <a:srgbClr val="4D4D4D"/>
                  </a:solidFill>
                </a:uFill>
              </a:rPr>
              <a:t>Body Level Four</a:t>
            </a:r>
          </a:p>
          <a:p>
            <a:pPr lvl="4">
              <a:defRPr sz="1800">
                <a:solidFill>
                  <a:srgbClr val="000000"/>
                </a:solidFill>
                <a:uFillTx/>
              </a:defRPr>
            </a:pPr>
            <a:r>
              <a:rPr sz="2800">
                <a:solidFill>
                  <a:srgbClr val="4D4D4D"/>
                </a:solidFill>
                <a:uFill>
                  <a:solidFill>
                    <a:srgbClr val="4D4D4D"/>
                  </a:solidFill>
                </a:uFill>
              </a:rPr>
              <a:t>Body Level Five</a:t>
            </a:r>
          </a:p>
        </p:txBody>
      </p:sp>
      <p:sp>
        <p:nvSpPr>
          <p:cNvPr id="36" name="Shape 3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3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ivider 3 -Large Text">
    <p:spTree>
      <p:nvGrpSpPr>
        <p:cNvPr id="1" name=""/>
        <p:cNvGrpSpPr/>
        <p:nvPr/>
      </p:nvGrpSpPr>
      <p:grpSpPr>
        <a:xfrm>
          <a:off x="0" y="0"/>
          <a:ext cx="0" cy="0"/>
          <a:chOff x="0" y="0"/>
          <a:chExt cx="0" cy="0"/>
        </a:xfrm>
      </p:grpSpPr>
      <p:sp>
        <p:nvSpPr>
          <p:cNvPr id="39" name="Shape 3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40" name="Shape 40"/>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41"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42" name="Shape 42"/>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43" name="Shape 43"/>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44" name="Shape 44"/>
          <p:cNvSpPr>
            <a:spLocks noGrp="1"/>
          </p:cNvSpPr>
          <p:nvPr>
            <p:ph type="title"/>
          </p:nvPr>
        </p:nvSpPr>
        <p:spPr>
          <a:xfrm>
            <a:off x="670455" y="1674284"/>
            <a:ext cx="7620001" cy="1354217"/>
          </a:xfrm>
          <a:prstGeom prst="rect">
            <a:avLst/>
          </a:prstGeom>
          <a:effectLst>
            <a:reflection stA="50000" endPos="40000" dir="5400000" sy="-100000" algn="bl" rotWithShape="0"/>
          </a:effectLst>
        </p:spPr>
        <p:txBody>
          <a:bodyPr anchor="b"/>
          <a:lstStyle>
            <a:lvl1pPr>
              <a:defRPr sz="9600"/>
            </a:lvl1pPr>
          </a:lstStyle>
          <a:p>
            <a:pPr lvl="0">
              <a:defRPr sz="1800">
                <a:solidFill>
                  <a:srgbClr val="000000"/>
                </a:solidFill>
                <a:uFillTx/>
              </a:defRPr>
            </a:pPr>
            <a:r>
              <a:rPr sz="9600">
                <a:solidFill>
                  <a:srgbClr val="008881"/>
                </a:solidFill>
                <a:uFill>
                  <a:solidFill>
                    <a:srgbClr val="008881"/>
                  </a:solidFill>
                </a:uFill>
              </a:rPr>
              <a:t>Title Text</a:t>
            </a:r>
          </a:p>
        </p:txBody>
      </p:sp>
      <p:sp>
        <p:nvSpPr>
          <p:cNvPr id="45" name="Shape 4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46" name="Shape 46"/>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4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9" name="Shape 49"/>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50" name="Shape 50"/>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1" name="Shape 51"/>
          <p:cNvSpPr>
            <a:spLocks noGrp="1"/>
          </p:cNvSpPr>
          <p:nvPr>
            <p:ph type="body" idx="1"/>
          </p:nvPr>
        </p:nvSpPr>
        <p:spPr>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Placeholder">
    <p:spTree>
      <p:nvGrpSpPr>
        <p:cNvPr id="1" name=""/>
        <p:cNvGrpSpPr/>
        <p:nvPr/>
      </p:nvGrpSpPr>
      <p:grpSpPr>
        <a:xfrm>
          <a:off x="0" y="0"/>
          <a:ext cx="0" cy="0"/>
          <a:chOff x="0" y="0"/>
          <a:chExt cx="0" cy="0"/>
        </a:xfrm>
      </p:grpSpPr>
      <p:sp>
        <p:nvSpPr>
          <p:cNvPr id="53" name="Shape 5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54" name="Shape 54"/>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5" name="Shape 55"/>
          <p:cNvSpPr>
            <a:spLocks noGrp="1"/>
          </p:cNvSpPr>
          <p:nvPr>
            <p:ph idx="3"/>
          </p:nvPr>
        </p:nvSpPr>
        <p:spPr>
          <a:xfrm>
            <a:off x="364562" y="1078807"/>
            <a:ext cx="8407401" cy="3429001"/>
          </a:xfrm>
          <a:prstGeom prst="rect">
            <a:avLst/>
          </a:prstGeom>
        </p:spPr>
        <p:txBody>
          <a:bodyPr lIns="45719" tIns="45719" rIns="45719" bIns="45719"/>
          <a:lstStyle/>
          <a:p>
            <a:pPr lvl="0">
              <a:spcBef>
                <a:spcPts val="600"/>
              </a:spcBef>
              <a:buClr>
                <a:srgbClr val="2C95DD"/>
              </a:buClr>
              <a:buFont typeface="Arial"/>
              <a:defRPr sz="2800">
                <a:latin typeface="+mn-lt"/>
                <a:ea typeface="+mn-ea"/>
                <a:cs typeface="+mn-cs"/>
                <a:sym typeface="Helvetica"/>
              </a:defRPr>
            </a:pPr>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8" name="Shape 5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Subtitle Only">
    <p:spTree>
      <p:nvGrpSpPr>
        <p:cNvPr id="1" name=""/>
        <p:cNvGrpSpPr/>
        <p:nvPr/>
      </p:nvGrpSpPr>
      <p:grpSpPr>
        <a:xfrm>
          <a:off x="0" y="0"/>
          <a:ext cx="0" cy="0"/>
          <a:chOff x="0" y="0"/>
          <a:chExt cx="0" cy="0"/>
        </a:xfrm>
      </p:grpSpPr>
      <p:sp>
        <p:nvSpPr>
          <p:cNvPr id="60" name="Shape 6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61" name="Shape 61"/>
          <p:cNvSpPr>
            <a:spLocks noGrp="1"/>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62" name="Shape 62"/>
          <p:cNvSpPr>
            <a:spLocks noGrp="1"/>
          </p:cNvSpPr>
          <p:nvPr>
            <p:ph type="title"/>
          </p:nvPr>
        </p:nvSpPr>
        <p:spPr>
          <a:xfrm>
            <a:off x="366713" y="325438"/>
            <a:ext cx="8410576" cy="460376"/>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Subtitle and Content">
    <p:spTree>
      <p:nvGrpSpPr>
        <p:cNvPr id="1" name=""/>
        <p:cNvGrpSpPr/>
        <p:nvPr/>
      </p:nvGrpSpPr>
      <p:grpSpPr>
        <a:xfrm>
          <a:off x="0" y="0"/>
          <a:ext cx="0" cy="0"/>
          <a:chOff x="0" y="0"/>
          <a:chExt cx="0" cy="0"/>
        </a:xfrm>
      </p:grpSpPr>
      <p:sp>
        <p:nvSpPr>
          <p:cNvPr id="64" name="Shape 6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65" name="Shape 65"/>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66" name="Shape 66"/>
          <p:cNvSpPr>
            <a:spLocks noGrp="1"/>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67" name="Shape 67"/>
          <p:cNvSpPr>
            <a:spLocks noGrp="1"/>
          </p:cNvSpPr>
          <p:nvPr>
            <p:ph type="title"/>
          </p:nvPr>
        </p:nvSpPr>
        <p:spPr>
          <a:xfrm>
            <a:off x="366713" y="325438"/>
            <a:ext cx="8410576" cy="460376"/>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8" name="Shape 6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6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3" name="Shape 3"/>
          <p:cNvSpPr>
            <a:spLocks noGrp="1"/>
          </p:cNvSpPr>
          <p:nvPr>
            <p:ph type="sldNum" sz="quarter" idx="2"/>
          </p:nvPr>
        </p:nvSpPr>
        <p:spPr>
          <a:xfrm>
            <a:off x="8553450" y="5021495"/>
            <a:ext cx="533400" cy="127001"/>
          </a:xfrm>
          <a:prstGeom prst="rect">
            <a:avLst/>
          </a:prstGeom>
          <a:ln w="12700">
            <a:miter lim="400000"/>
          </a:ln>
        </p:spPr>
        <p:txBody>
          <a:bodyPr lIns="0" tIns="0" rIns="0" bIns="0">
            <a:spAutoFit/>
          </a:bodyPr>
          <a:lstStyle>
            <a:lvl1pPr algn="r">
              <a:defRPr sz="800">
                <a:solidFill>
                  <a:srgbClr val="808080"/>
                </a:solidFill>
                <a:uFill>
                  <a:solidFill>
                    <a:srgbClr val="808080"/>
                  </a:solidFill>
                </a:uFill>
              </a:defRPr>
            </a:lvl1pPr>
          </a:lstStyle>
          <a:p>
            <a:pPr lvl="0"/>
            <a:fld id="{86CB4B4D-7CA3-9044-876B-883B54F8677D}" type="slidenum">
              <a:t>‹#›</a:t>
            </a:fld>
            <a:endParaRPr/>
          </a:p>
        </p:txBody>
      </p:sp>
      <p:sp>
        <p:nvSpPr>
          <p:cNvPr id="4" name="Shape 4"/>
          <p:cNvSpPr>
            <a:spLocks noGrp="1"/>
          </p:cNvSpPr>
          <p:nvPr>
            <p:ph type="title"/>
          </p:nvPr>
        </p:nvSpPr>
        <p:spPr>
          <a:xfrm>
            <a:off x="366713" y="325438"/>
            <a:ext cx="8410576"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3200">
                <a:solidFill>
                  <a:srgbClr val="008881"/>
                </a:solidFill>
                <a:uFill>
                  <a:solidFill>
                    <a:srgbClr val="008881"/>
                  </a:solidFill>
                </a:uFill>
              </a:rPr>
              <a:t>Title Text</a:t>
            </a:r>
          </a:p>
        </p:txBody>
      </p:sp>
      <p:sp>
        <p:nvSpPr>
          <p:cNvPr id="5" name="Shape 5"/>
          <p:cNvSpPr>
            <a:spLocks noGrp="1"/>
          </p:cNvSpPr>
          <p:nvPr>
            <p:ph type="body" idx="1"/>
          </p:nvPr>
        </p:nvSpPr>
        <p:spPr>
          <a:xfrm>
            <a:off x="366714" y="1074737"/>
            <a:ext cx="8410576" cy="34290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6" name="Shape 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7" name="pasted-image.pdf"/>
          <p:cNvPicPr/>
          <p:nvPr/>
        </p:nvPicPr>
        <p:blipFill>
          <a:blip r:embed="rId22">
            <a:extLst/>
          </a:blip>
          <a:stretch>
            <a:fillRect/>
          </a:stretch>
        </p:blipFill>
        <p:spPr>
          <a:xfrm>
            <a:off x="7937764" y="4709393"/>
            <a:ext cx="965201" cy="228601"/>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 id="2147483667" r:id="rId18"/>
    <p:sldLayoutId id="2147483668" r:id="rId19"/>
    <p:sldLayoutId id="2147483669" r:id="rId20"/>
  </p:sldLayoutIdLst>
  <p:transition xmlns:p14="http://schemas.microsoft.com/office/powerpoint/2010/main" spd="med"/>
  <p:txStyles>
    <p:title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p:titleStyle>
    <p:bodyStyle>
      <a:lvl1pPr marL="228600" indent="-2286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p:bodyStyle>
    <p:otherStyle>
      <a:lvl1pPr algn="r">
        <a:defRPr sz="800">
          <a:solidFill>
            <a:schemeClr val="tx1"/>
          </a:solidFill>
          <a:uFill>
            <a:solidFill>
              <a:srgbClr val="808080"/>
            </a:solidFill>
          </a:uFill>
          <a:latin typeface="+mn-lt"/>
          <a:ea typeface="+mn-ea"/>
          <a:cs typeface="+mn-cs"/>
          <a:sym typeface="Arial"/>
        </a:defRPr>
      </a:lvl1pPr>
      <a:lvl2pPr indent="457200" algn="r">
        <a:defRPr sz="800">
          <a:solidFill>
            <a:schemeClr val="tx1"/>
          </a:solidFill>
          <a:uFill>
            <a:solidFill>
              <a:srgbClr val="808080"/>
            </a:solidFill>
          </a:uFill>
          <a:latin typeface="+mn-lt"/>
          <a:ea typeface="+mn-ea"/>
          <a:cs typeface="+mn-cs"/>
          <a:sym typeface="Arial"/>
        </a:defRPr>
      </a:lvl2pPr>
      <a:lvl3pPr indent="914400" algn="r">
        <a:defRPr sz="800">
          <a:solidFill>
            <a:schemeClr val="tx1"/>
          </a:solidFill>
          <a:uFill>
            <a:solidFill>
              <a:srgbClr val="808080"/>
            </a:solidFill>
          </a:uFill>
          <a:latin typeface="+mn-lt"/>
          <a:ea typeface="+mn-ea"/>
          <a:cs typeface="+mn-cs"/>
          <a:sym typeface="Arial"/>
        </a:defRPr>
      </a:lvl3pPr>
      <a:lvl4pPr indent="1371600" algn="r">
        <a:defRPr sz="800">
          <a:solidFill>
            <a:schemeClr val="tx1"/>
          </a:solidFill>
          <a:uFill>
            <a:solidFill>
              <a:srgbClr val="808080"/>
            </a:solidFill>
          </a:uFill>
          <a:latin typeface="+mn-lt"/>
          <a:ea typeface="+mn-ea"/>
          <a:cs typeface="+mn-cs"/>
          <a:sym typeface="Arial"/>
        </a:defRPr>
      </a:lvl4pPr>
      <a:lvl5pPr indent="1828800" algn="r">
        <a:defRPr sz="800">
          <a:solidFill>
            <a:schemeClr val="tx1"/>
          </a:solidFill>
          <a:uFill>
            <a:solidFill>
              <a:srgbClr val="808080"/>
            </a:solidFill>
          </a:uFill>
          <a:latin typeface="+mn-lt"/>
          <a:ea typeface="+mn-ea"/>
          <a:cs typeface="+mn-cs"/>
          <a:sym typeface="Arial"/>
        </a:defRPr>
      </a:lvl5pPr>
      <a:lvl6pPr indent="2286000" algn="r">
        <a:defRPr sz="800">
          <a:solidFill>
            <a:schemeClr val="tx1"/>
          </a:solidFill>
          <a:uFill>
            <a:solidFill>
              <a:srgbClr val="808080"/>
            </a:solidFill>
          </a:uFill>
          <a:latin typeface="+mn-lt"/>
          <a:ea typeface="+mn-ea"/>
          <a:cs typeface="+mn-cs"/>
          <a:sym typeface="Arial"/>
        </a:defRPr>
      </a:lvl6pPr>
      <a:lvl7pPr indent="2743200" algn="r">
        <a:defRPr sz="800">
          <a:solidFill>
            <a:schemeClr val="tx1"/>
          </a:solidFill>
          <a:uFill>
            <a:solidFill>
              <a:srgbClr val="808080"/>
            </a:solidFill>
          </a:uFill>
          <a:latin typeface="+mn-lt"/>
          <a:ea typeface="+mn-ea"/>
          <a:cs typeface="+mn-cs"/>
          <a:sym typeface="Arial"/>
        </a:defRPr>
      </a:lvl7pPr>
      <a:lvl8pPr indent="3200400" algn="r">
        <a:defRPr sz="800">
          <a:solidFill>
            <a:schemeClr val="tx1"/>
          </a:solidFill>
          <a:uFill>
            <a:solidFill>
              <a:srgbClr val="808080"/>
            </a:solidFill>
          </a:uFill>
          <a:latin typeface="+mn-lt"/>
          <a:ea typeface="+mn-ea"/>
          <a:cs typeface="+mn-cs"/>
          <a:sym typeface="Arial"/>
        </a:defRPr>
      </a:lvl8pPr>
      <a:lvl9pPr indent="3657600" algn="r">
        <a:defRPr sz="800">
          <a:solidFill>
            <a:schemeClr val="tx1"/>
          </a:solidFill>
          <a:uFill>
            <a:solidFill>
              <a:srgbClr val="808080"/>
            </a:solidFill>
          </a:u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9" Type="http://schemas.openxmlformats.org/officeDocument/2006/relationships/image" Target="../media/image46.png"/><Relationship Id="rId20" Type="http://schemas.openxmlformats.org/officeDocument/2006/relationships/image" Target="../media/image57.png"/><Relationship Id="rId21" Type="http://schemas.openxmlformats.org/officeDocument/2006/relationships/image" Target="../media/image58.png"/><Relationship Id="rId10" Type="http://schemas.openxmlformats.org/officeDocument/2006/relationships/image" Target="../media/image47.png"/><Relationship Id="rId11" Type="http://schemas.openxmlformats.org/officeDocument/2006/relationships/image" Target="../media/image48.png"/><Relationship Id="rId12" Type="http://schemas.openxmlformats.org/officeDocument/2006/relationships/image" Target="../media/image49.png"/><Relationship Id="rId13" Type="http://schemas.openxmlformats.org/officeDocument/2006/relationships/image" Target="../media/image50.png"/><Relationship Id="rId14" Type="http://schemas.openxmlformats.org/officeDocument/2006/relationships/image" Target="../media/image51.png"/><Relationship Id="rId15" Type="http://schemas.openxmlformats.org/officeDocument/2006/relationships/image" Target="../media/image52.png"/><Relationship Id="rId16" Type="http://schemas.openxmlformats.org/officeDocument/2006/relationships/image" Target="../media/image53.png"/><Relationship Id="rId17" Type="http://schemas.openxmlformats.org/officeDocument/2006/relationships/image" Target="../media/image54.png"/><Relationship Id="rId18" Type="http://schemas.openxmlformats.org/officeDocument/2006/relationships/image" Target="../media/image55.png"/><Relationship Id="rId19"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71.png"/><Relationship Id="rId15" Type="http://schemas.openxmlformats.org/officeDocument/2006/relationships/image" Target="../media/image72.png"/><Relationship Id="rId16" Type="http://schemas.openxmlformats.org/officeDocument/2006/relationships/image" Target="../media/image73.png"/><Relationship Id="rId17" Type="http://schemas.openxmlformats.org/officeDocument/2006/relationships/image" Target="../media/image74.png"/><Relationship Id="rId18" Type="http://schemas.openxmlformats.org/officeDocument/2006/relationships/image" Target="../media/image75.png"/><Relationship Id="rId1" Type="http://schemas.openxmlformats.org/officeDocument/2006/relationships/slideLayout" Target="../slideLayouts/slideLayout13.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6.png"/><Relationship Id="rId3" Type="http://schemas.openxmlformats.org/officeDocument/2006/relationships/image" Target="../media/image7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6.png"/><Relationship Id="rId3"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8.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 Id="rId1" Type="http://schemas.openxmlformats.org/officeDocument/2006/relationships/slideLayout" Target="../slideLayouts/slideLayout13.xml"/><Relationship Id="rId2" Type="http://schemas.openxmlformats.org/officeDocument/2006/relationships/image" Target="../media/image79.png"/></Relationships>
</file>

<file path=ppt/slides/_rels/slide23.xml.rels><?xml version="1.0" encoding="UTF-8" standalone="yes"?>
<Relationships xmlns="http://schemas.openxmlformats.org/package/2006/relationships"><Relationship Id="rId11" Type="http://schemas.openxmlformats.org/officeDocument/2006/relationships/image" Target="../media/image84.png"/><Relationship Id="rId12" Type="http://schemas.openxmlformats.org/officeDocument/2006/relationships/image" Target="../media/image87.png"/><Relationship Id="rId13" Type="http://schemas.openxmlformats.org/officeDocument/2006/relationships/image" Target="../media/image88.png"/><Relationship Id="rId1" Type="http://schemas.openxmlformats.org/officeDocument/2006/relationships/slideLayout" Target="../slideLayouts/slideLayout13.xml"/><Relationship Id="rId2" Type="http://schemas.openxmlformats.org/officeDocument/2006/relationships/image" Target="../media/image79.png"/><Relationship Id="rId3" Type="http://schemas.openxmlformats.org/officeDocument/2006/relationships/image" Target="../media/image76.png"/><Relationship Id="rId4" Type="http://schemas.openxmlformats.org/officeDocument/2006/relationships/image" Target="../media/image78.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5.png"/><Relationship Id="rId10" Type="http://schemas.openxmlformats.org/officeDocument/2006/relationships/image" Target="../media/image86.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84.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7.png"/><Relationship Id="rId10" Type="http://schemas.openxmlformats.org/officeDocument/2006/relationships/image" Target="../media/image88.png"/><Relationship Id="rId1" Type="http://schemas.openxmlformats.org/officeDocument/2006/relationships/slideLayout" Target="../slideLayouts/slideLayout13.xml"/><Relationship Id="rId2" Type="http://schemas.openxmlformats.org/officeDocument/2006/relationships/image" Target="../media/image79.pn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84.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7.png"/><Relationship Id="rId10" Type="http://schemas.openxmlformats.org/officeDocument/2006/relationships/image" Target="../media/image88.png"/><Relationship Id="rId11" Type="http://schemas.openxmlformats.org/officeDocument/2006/relationships/image" Target="../media/image89.png"/><Relationship Id="rId1" Type="http://schemas.openxmlformats.org/officeDocument/2006/relationships/slideLayout" Target="../slideLayouts/slideLayout13.xml"/><Relationship Id="rId2" Type="http://schemas.openxmlformats.org/officeDocument/2006/relationships/image" Target="../media/image79.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90.png"/><Relationship Id="rId1" Type="http://schemas.openxmlformats.org/officeDocument/2006/relationships/slideLayout" Target="../slideLayouts/slideLayout13.xml"/><Relationship Id="rId2" Type="http://schemas.openxmlformats.org/officeDocument/2006/relationships/image" Target="../media/image76.png"/></Relationships>
</file>

<file path=ppt/slides/_rels/slide27.xml.rels><?xml version="1.0" encoding="UTF-8" standalone="yes"?>
<Relationships xmlns="http://schemas.openxmlformats.org/package/2006/relationships"><Relationship Id="rId11" Type="http://schemas.openxmlformats.org/officeDocument/2006/relationships/image" Target="../media/image97.png"/><Relationship Id="rId12" Type="http://schemas.openxmlformats.org/officeDocument/2006/relationships/image" Target="../media/image98.png"/><Relationship Id="rId13" Type="http://schemas.openxmlformats.org/officeDocument/2006/relationships/image" Target="../media/image99.png"/><Relationship Id="rId14" Type="http://schemas.openxmlformats.org/officeDocument/2006/relationships/image" Target="../media/image100.png"/><Relationship Id="rId15" Type="http://schemas.openxmlformats.org/officeDocument/2006/relationships/image" Target="../media/image101.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102.png"/><Relationship Id="rId1" Type="http://schemas.openxmlformats.org/officeDocument/2006/relationships/slideLayout" Target="../slideLayouts/slideLayout13.xml"/><Relationship Id="rId2" Type="http://schemas.openxmlformats.org/officeDocument/2006/relationships/image" Target="../media/image76.png"/><Relationship Id="rId3" Type="http://schemas.openxmlformats.org/officeDocument/2006/relationships/image" Target="../media/image78.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13.xml"/><Relationship Id="rId2" Type="http://schemas.openxmlformats.org/officeDocument/2006/relationships/image" Target="../media/image83.png"/></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0.png"/><Relationship Id="rId1" Type="http://schemas.openxmlformats.org/officeDocument/2006/relationships/slideLayout" Target="../slideLayouts/slideLayout13.xml"/><Relationship Id="rId2" Type="http://schemas.openxmlformats.org/officeDocument/2006/relationships/image" Target="../media/image83.png"/></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30.xml.rels><?xml version="1.0" encoding="UTF-8" standalone="yes"?>
<Relationships xmlns="http://schemas.openxmlformats.org/package/2006/relationships"><Relationship Id="rId9" Type="http://schemas.openxmlformats.org/officeDocument/2006/relationships/image" Target="../media/image75.png"/><Relationship Id="rId20" Type="http://schemas.openxmlformats.org/officeDocument/2006/relationships/image" Target="../media/image107.png"/><Relationship Id="rId21" Type="http://schemas.openxmlformats.org/officeDocument/2006/relationships/image" Target="../media/image118.png"/><Relationship Id="rId22" Type="http://schemas.openxmlformats.org/officeDocument/2006/relationships/image" Target="../media/image119.png"/><Relationship Id="rId10" Type="http://schemas.openxmlformats.org/officeDocument/2006/relationships/image" Target="../media/image90.png"/><Relationship Id="rId11" Type="http://schemas.openxmlformats.org/officeDocument/2006/relationships/image" Target="../media/image112.png"/><Relationship Id="rId12" Type="http://schemas.openxmlformats.org/officeDocument/2006/relationships/image" Target="../media/image113.png"/><Relationship Id="rId13" Type="http://schemas.openxmlformats.org/officeDocument/2006/relationships/image" Target="../media/image114.png"/><Relationship Id="rId14" Type="http://schemas.openxmlformats.org/officeDocument/2006/relationships/image" Target="../media/image115.png"/><Relationship Id="rId15" Type="http://schemas.openxmlformats.org/officeDocument/2006/relationships/image" Target="../media/image116.png"/><Relationship Id="rId16" Type="http://schemas.openxmlformats.org/officeDocument/2006/relationships/image" Target="../media/image117.png"/><Relationship Id="rId17" Type="http://schemas.openxmlformats.org/officeDocument/2006/relationships/image" Target="../media/image109.png"/><Relationship Id="rId18" Type="http://schemas.openxmlformats.org/officeDocument/2006/relationships/image" Target="../media/image110.png"/><Relationship Id="rId19" Type="http://schemas.openxmlformats.org/officeDocument/2006/relationships/image" Target="../media/image106.png"/><Relationship Id="rId1" Type="http://schemas.openxmlformats.org/officeDocument/2006/relationships/slideLayout" Target="../slideLayouts/slideLayout13.xml"/><Relationship Id="rId2" Type="http://schemas.openxmlformats.org/officeDocument/2006/relationships/image" Target="../media/image83.png"/><Relationship Id="rId3" Type="http://schemas.openxmlformats.org/officeDocument/2006/relationships/image" Target="../media/image111.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s>
</file>

<file path=ppt/slides/_rels/slide31.xml.rels><?xml version="1.0" encoding="UTF-8" standalone="yes"?>
<Relationships xmlns="http://schemas.openxmlformats.org/package/2006/relationships"><Relationship Id="rId9" Type="http://schemas.openxmlformats.org/officeDocument/2006/relationships/image" Target="../media/image72.png"/><Relationship Id="rId20" Type="http://schemas.openxmlformats.org/officeDocument/2006/relationships/image" Target="../media/image131.png"/><Relationship Id="rId21" Type="http://schemas.openxmlformats.org/officeDocument/2006/relationships/image" Target="../media/image132.png"/><Relationship Id="rId10" Type="http://schemas.openxmlformats.org/officeDocument/2006/relationships/image" Target="../media/image73.png"/><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124.png"/><Relationship Id="rId14" Type="http://schemas.openxmlformats.org/officeDocument/2006/relationships/image" Target="../media/image125.png"/><Relationship Id="rId15" Type="http://schemas.openxmlformats.org/officeDocument/2006/relationships/image" Target="../media/image126.png"/><Relationship Id="rId16" Type="http://schemas.openxmlformats.org/officeDocument/2006/relationships/image" Target="../media/image127.png"/><Relationship Id="rId17" Type="http://schemas.openxmlformats.org/officeDocument/2006/relationships/image" Target="../media/image128.png"/><Relationship Id="rId18" Type="http://schemas.openxmlformats.org/officeDocument/2006/relationships/image" Target="../media/image129.png"/><Relationship Id="rId19" Type="http://schemas.openxmlformats.org/officeDocument/2006/relationships/image" Target="../media/image130.png"/><Relationship Id="rId1" Type="http://schemas.openxmlformats.org/officeDocument/2006/relationships/slideLayout" Target="../slideLayouts/slideLayout13.xml"/><Relationship Id="rId2" Type="http://schemas.openxmlformats.org/officeDocument/2006/relationships/image" Target="../media/image120.png"/><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11.png"/><Relationship Id="rId7" Type="http://schemas.openxmlformats.org/officeDocument/2006/relationships/image" Target="../media/image70.png"/><Relationship Id="rId8" Type="http://schemas.openxmlformats.org/officeDocument/2006/relationships/image" Target="../media/image71.png"/></Relationships>
</file>

<file path=ppt/slides/_rels/slide32.xml.rels><?xml version="1.0" encoding="UTF-8" standalone="yes"?>
<Relationships xmlns="http://schemas.openxmlformats.org/package/2006/relationships"><Relationship Id="rId11" Type="http://schemas.openxmlformats.org/officeDocument/2006/relationships/image" Target="../media/image113.png"/><Relationship Id="rId12" Type="http://schemas.openxmlformats.org/officeDocument/2006/relationships/image" Target="../media/image114.png"/><Relationship Id="rId13" Type="http://schemas.openxmlformats.org/officeDocument/2006/relationships/image" Target="../media/image116.png"/><Relationship Id="rId14" Type="http://schemas.openxmlformats.org/officeDocument/2006/relationships/image" Target="../media/image111.png"/><Relationship Id="rId15" Type="http://schemas.openxmlformats.org/officeDocument/2006/relationships/image" Target="../media/image115.png"/><Relationship Id="rId16" Type="http://schemas.openxmlformats.org/officeDocument/2006/relationships/image" Target="../media/image117.png"/><Relationship Id="rId1" Type="http://schemas.openxmlformats.org/officeDocument/2006/relationships/slideLayout" Target="../slideLayouts/slideLayout13.xml"/><Relationship Id="rId2" Type="http://schemas.openxmlformats.org/officeDocument/2006/relationships/image" Target="../media/image34.png"/><Relationship Id="rId3" Type="http://schemas.openxmlformats.org/officeDocument/2006/relationships/image" Target="../media/image62.png"/><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image" Target="../media/image60.png"/><Relationship Id="rId8" Type="http://schemas.openxmlformats.org/officeDocument/2006/relationships/image" Target="../media/image64.png"/><Relationship Id="rId9" Type="http://schemas.openxmlformats.org/officeDocument/2006/relationships/image" Target="../media/image90.png"/><Relationship Id="rId10" Type="http://schemas.openxmlformats.org/officeDocument/2006/relationships/image" Target="../media/image112.png"/></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0.png"/><Relationship Id="rId9" Type="http://schemas.openxmlformats.org/officeDocument/2006/relationships/image" Target="../media/image136.png"/><Relationship Id="rId1" Type="http://schemas.openxmlformats.org/officeDocument/2006/relationships/slideLayout" Target="../slideLayouts/slideLayout13.xml"/><Relationship Id="rId2" Type="http://schemas.openxmlformats.org/officeDocument/2006/relationships/image" Target="../media/image8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8.png"/><Relationship Id="rId3" Type="http://schemas.openxmlformats.org/officeDocument/2006/relationships/image" Target="../media/image1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9.png"/></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8.png"/><Relationship Id="rId6" Type="http://schemas.openxmlformats.org/officeDocument/2006/relationships/image" Target="../media/image109.png"/><Relationship Id="rId7" Type="http://schemas.openxmlformats.org/officeDocument/2006/relationships/image" Target="../media/image110.png"/><Relationship Id="rId8" Type="http://schemas.openxmlformats.org/officeDocument/2006/relationships/image" Target="../media/image136.png"/><Relationship Id="rId9" Type="http://schemas.openxmlformats.org/officeDocument/2006/relationships/image" Target="../media/image107.png"/><Relationship Id="rId1" Type="http://schemas.openxmlformats.org/officeDocument/2006/relationships/slideLayout" Target="../slideLayouts/slideLayout13.xml"/><Relationship Id="rId2"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5.png"/></Relationships>
</file>

<file path=ppt/slides/_rels/slide42.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image" Target="../media/image142.png"/><Relationship Id="rId1" Type="http://schemas.openxmlformats.org/officeDocument/2006/relationships/slideLayout" Target="../slideLayouts/slideLayout13.xml"/><Relationship Id="rId2"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44.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0.png"/><Relationship Id="rId9" Type="http://schemas.openxmlformats.org/officeDocument/2006/relationships/image" Target="../media/image136.png"/><Relationship Id="rId1" Type="http://schemas.openxmlformats.org/officeDocument/2006/relationships/slideLayout" Target="../slideLayouts/slideLayout13.xml"/><Relationship Id="rId2" Type="http://schemas.openxmlformats.org/officeDocument/2006/relationships/image" Target="../media/image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6.png"/></Relationships>
</file>

<file path=ppt/slides/_rels/slide49.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image" Target="../media/image60.png"/><Relationship Id="rId5" Type="http://schemas.openxmlformats.org/officeDocument/2006/relationships/image" Target="../media/image64.png"/><Relationship Id="rId6" Type="http://schemas.openxmlformats.org/officeDocument/2006/relationships/image" Target="../media/image143.png"/><Relationship Id="rId7" Type="http://schemas.openxmlformats.org/officeDocument/2006/relationships/image" Target="../media/image111.png"/><Relationship Id="rId8" Type="http://schemas.openxmlformats.org/officeDocument/2006/relationships/image" Target="../media/image144.png"/><Relationship Id="rId1" Type="http://schemas.openxmlformats.org/officeDocument/2006/relationships/slideLayout" Target="../slideLayouts/slideLayout13.xml"/><Relationship Id="rId2" Type="http://schemas.openxmlformats.org/officeDocument/2006/relationships/image" Target="../media/image62.png"/></Relationships>
</file>

<file path=ppt/slides/_rels/slide5.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15.png"/><Relationship Id="rId13" Type="http://schemas.openxmlformats.org/officeDocument/2006/relationships/image" Target="../media/image31.jpeg"/><Relationship Id="rId14" Type="http://schemas.openxmlformats.org/officeDocument/2006/relationships/image" Target="../media/image32.jpeg"/><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50.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5" Type="http://schemas.openxmlformats.org/officeDocument/2006/relationships/image" Target="../media/image147.png"/><Relationship Id="rId1" Type="http://schemas.openxmlformats.org/officeDocument/2006/relationships/slideLayout" Target="../slideLayouts/slideLayout13.xml"/><Relationship Id="rId2" Type="http://schemas.openxmlformats.org/officeDocument/2006/relationships/image" Target="../media/image1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6.png"/></Relationships>
</file>

<file path=ppt/slides/_rels/slide52.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image" Target="../media/image60.png"/><Relationship Id="rId5" Type="http://schemas.openxmlformats.org/officeDocument/2006/relationships/image" Target="../media/image64.png"/><Relationship Id="rId6" Type="http://schemas.openxmlformats.org/officeDocument/2006/relationships/image" Target="../media/image143.png"/><Relationship Id="rId7" Type="http://schemas.openxmlformats.org/officeDocument/2006/relationships/image" Target="../media/image111.png"/><Relationship Id="rId8" Type="http://schemas.openxmlformats.org/officeDocument/2006/relationships/image" Target="../media/image148.png"/><Relationship Id="rId9" Type="http://schemas.openxmlformats.org/officeDocument/2006/relationships/image" Target="../media/image149.png"/><Relationship Id="rId1" Type="http://schemas.openxmlformats.org/officeDocument/2006/relationships/slideLayout" Target="../slideLayouts/slideLayout13.xml"/><Relationship Id="rId2"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0.png"/><Relationship Id="rId9" Type="http://schemas.openxmlformats.org/officeDocument/2006/relationships/image" Target="../media/image136.png"/><Relationship Id="rId1" Type="http://schemas.openxmlformats.org/officeDocument/2006/relationships/slideLayout" Target="../slideLayouts/slideLayout13.xml"/><Relationship Id="rId2"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https://github.com/cloudfoundry-community/cf-docs-contrib/wiki/Buildpack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p>
            <a:pPr lvl="0">
              <a:defRPr sz="1800">
                <a:solidFill>
                  <a:srgbClr val="000000"/>
                </a:solidFill>
                <a:uFillTx/>
              </a:defRPr>
            </a:pPr>
            <a:r>
              <a:rPr sz="3600">
                <a:solidFill>
                  <a:srgbClr val="F06E40"/>
                </a:solidFill>
                <a:uFill>
                  <a:solidFill>
                    <a:srgbClr val="F16F3B"/>
                  </a:solidFill>
                </a:uFill>
              </a:rPr>
              <a:t>Pivotal Cloud Platform Deep Dive</a:t>
            </a:r>
          </a:p>
        </p:txBody>
      </p:sp>
      <p:sp>
        <p:nvSpPr>
          <p:cNvPr id="136" name="Shape 136"/>
          <p:cNvSpPr>
            <a:spLocks noGrp="1"/>
          </p:cNvSpPr>
          <p:nvPr>
            <p:ph type="body" idx="1"/>
          </p:nvPr>
        </p:nvSpPr>
        <p:spPr>
          <a:prstGeom prst="rect">
            <a:avLst/>
          </a:prstGeom>
        </p:spPr>
        <p:txBody>
          <a:bodyPr/>
          <a:lstStyle/>
          <a:p>
            <a:pPr lvl="0">
              <a:defRPr sz="1800">
                <a:solidFill>
                  <a:srgbClr val="000000"/>
                </a:solidFill>
                <a:uFillTx/>
              </a:defRPr>
            </a:pPr>
            <a:r>
              <a:rPr sz="2400" dirty="0" smtClean="0">
                <a:solidFill>
                  <a:srgbClr val="1BA8DC"/>
                </a:solidFill>
                <a:uFill>
                  <a:solidFill>
                    <a:srgbClr val="3EA7BC"/>
                  </a:solidFill>
                </a:uFill>
              </a:rPr>
              <a:t>Architecture </a:t>
            </a:r>
            <a:r>
              <a:rPr sz="2400" dirty="0">
                <a:solidFill>
                  <a:srgbClr val="1BA8DC"/>
                </a:solidFill>
                <a:uFill>
                  <a:solidFill>
                    <a:srgbClr val="3EA7BC"/>
                  </a:solidFill>
                </a:uFill>
              </a:rPr>
              <a:t>and </a:t>
            </a:r>
            <a:r>
              <a:rPr sz="2400" dirty="0" smtClean="0">
                <a:solidFill>
                  <a:srgbClr val="1BA8DC"/>
                </a:solidFill>
                <a:uFill>
                  <a:solidFill>
                    <a:srgbClr val="3EA7BC"/>
                  </a:solidFill>
                </a:uFill>
              </a:rPr>
              <a:t>Operat</a:t>
            </a:r>
            <a:r>
              <a:rPr lang="en-US" sz="2400" dirty="0" smtClean="0">
                <a:solidFill>
                  <a:srgbClr val="1BA8DC"/>
                </a:solidFill>
                <a:uFill>
                  <a:solidFill>
                    <a:srgbClr val="3EA7BC"/>
                  </a:solidFill>
                </a:uFill>
              </a:rPr>
              <a:t>ions</a:t>
            </a:r>
            <a:endParaRPr sz="2400" dirty="0">
              <a:solidFill>
                <a:srgbClr val="1BA8DC"/>
              </a:solidFill>
              <a:uFill>
                <a:solidFill>
                  <a:srgbClr val="3EA7BC"/>
                </a:solidFill>
              </a:uFill>
            </a:endParaRPr>
          </a:p>
        </p:txBody>
      </p:sp>
      <p:sp>
        <p:nvSpPr>
          <p:cNvPr id="138" name="Shape 13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a:t>
            </a:fld>
            <a:endParaRPr sz="800">
              <a:solidFill>
                <a:srgbClr val="808080"/>
              </a:solidFill>
              <a:uFill>
                <a:solidFill>
                  <a:srgbClr val="808080"/>
                </a:solidFill>
              </a:u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spTree>
    <p:extLst>
      <p:ext uri="{BB962C8B-B14F-4D97-AF65-F5344CB8AC3E}">
        <p14:creationId xmlns:p14="http://schemas.microsoft.com/office/powerpoint/2010/main" val="17769438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34" name="Rectangle 13"/>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35" name="Rectangle 14"/>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36" name="Rectangle 15"/>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37"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38" name="Rectangle 17"/>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39" name="Rectangle 18"/>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40" name="Line 19"/>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41" name="Line 20"/>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42" name="Line 21"/>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43" name="Rectangle 24"/>
          <p:cNvSpPr>
            <a:spLocks/>
          </p:cNvSpPr>
          <p:nvPr/>
        </p:nvSpPr>
        <p:spPr bwMode="auto">
          <a:xfrm>
            <a:off x="1267421" y="432140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cs typeface="Helvetica Neue Thin" charset="0"/>
              </a:rPr>
              <a:t>tenant 1</a:t>
            </a:r>
            <a:endParaRPr lang="en-US" sz="700" dirty="0">
              <a:solidFill>
                <a:srgbClr val="000000"/>
              </a:solidFill>
              <a:cs typeface="Helvetica Neue Thin" charset="0"/>
            </a:endParaRPr>
          </a:p>
        </p:txBody>
      </p:sp>
      <p:sp>
        <p:nvSpPr>
          <p:cNvPr id="44"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45"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012833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69645" name="Rectangle 13"/>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69646" name="Rectangle 14"/>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69647" name="Rectangle 15"/>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69650" name="Rectangle 18"/>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2" name="Line 20"/>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53" name="Line 21"/>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54" name="Line 22"/>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latin typeface="Helvetica Neue Medium" charset="0"/>
                <a:cs typeface="Helvetica Neue Medium" charset="0"/>
                <a:sym typeface="Helvetica Neue Medium" charset="0"/>
              </a:rPr>
              <a:t>cgroups</a:t>
            </a:r>
            <a:endParaRPr lang="en-US" sz="700">
              <a:solidFill>
                <a:srgbClr val="000000"/>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64" name="Rectangle 32"/>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69665" name="Rectangle 33"/>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a:cs typeface="Helvetica Neue Thin" charset="0"/>
              </a:rPr>
              <a:t>CPU</a:t>
            </a:r>
            <a:endParaRPr lang="en-US" sz="700">
              <a:solidFill>
                <a:srgbClr val="000000"/>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6" name="Rectangle 24"/>
          <p:cNvSpPr>
            <a:spLocks/>
          </p:cNvSpPr>
          <p:nvPr/>
        </p:nvSpPr>
        <p:spPr bwMode="auto">
          <a:xfrm>
            <a:off x="1267421" y="4321400"/>
            <a:ext cx="92348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47"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48"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Tree>
    <p:extLst>
      <p:ext uri="{BB962C8B-B14F-4D97-AF65-F5344CB8AC3E}">
        <p14:creationId xmlns:p14="http://schemas.microsoft.com/office/powerpoint/2010/main" val="5564279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77835" name="Rectangle 11"/>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77836" name="Rectangle 12"/>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77837" name="Rectangle 13"/>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77838" name="Rectangle 14"/>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77839" name="Rectangle 15"/>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77840" name="Rectangle 16"/>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77841" name="Line 17"/>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42" name="Line 18"/>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43" name="Line 19"/>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47" name="Rectangle 23"/>
          <p:cNvSpPr>
            <a:spLocks/>
          </p:cNvSpPr>
          <p:nvPr/>
        </p:nvSpPr>
        <p:spPr bwMode="auto">
          <a:xfrm>
            <a:off x="26790" y="1028068"/>
            <a:ext cx="679798"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cs typeface="Helvetica Neue Thin" charset="0"/>
              </a:rPr>
              <a:t>PID</a:t>
            </a:r>
            <a:endParaRPr lang="en-US" sz="700">
              <a:solidFill>
                <a:srgbClr val="000000"/>
              </a:solidFill>
              <a:cs typeface="Helvetica Neue Thin" charset="0"/>
            </a:endParaRPr>
          </a:p>
        </p:txBody>
      </p:sp>
      <p:sp>
        <p:nvSpPr>
          <p:cNvPr id="77848" name="Rectangle 24"/>
          <p:cNvSpPr>
            <a:spLocks/>
          </p:cNvSpPr>
          <p:nvPr/>
        </p:nvSpPr>
        <p:spPr bwMode="auto">
          <a:xfrm>
            <a:off x="847725"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2</a:t>
            </a:r>
            <a:endParaRPr lang="en-US" sz="7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3</a:t>
            </a:r>
            <a:endParaRPr lang="en-US" sz="7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4</a:t>
            </a:r>
            <a:endParaRPr lang="en-US" sz="7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2</a:t>
            </a:r>
            <a:endParaRPr lang="en-US" sz="7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2</a:t>
            </a:r>
            <a:endParaRPr lang="en-US" sz="7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3</a:t>
            </a:r>
            <a:endParaRPr lang="en-US" sz="7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latin typeface="Helvetica Neue Medium" charset="0"/>
                <a:cs typeface="Helvetica Neue Medium" charset="0"/>
                <a:sym typeface="Helvetica Neue Medium" charset="0"/>
              </a:rPr>
              <a:t>PID namespace</a:t>
            </a:r>
            <a:endParaRPr lang="en-US" sz="700">
              <a:solidFill>
                <a:srgbClr val="000000"/>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6" name="Rectangle 24"/>
          <p:cNvSpPr>
            <a:spLocks/>
          </p:cNvSpPr>
          <p:nvPr/>
        </p:nvSpPr>
        <p:spPr bwMode="auto">
          <a:xfrm>
            <a:off x="1267421" y="432140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cs typeface="Helvetica Neue Thin" charset="0"/>
              </a:rPr>
              <a:t>tenant 1</a:t>
            </a:r>
            <a:endParaRPr lang="en-US" sz="700" dirty="0">
              <a:solidFill>
                <a:srgbClr val="000000"/>
              </a:solidFill>
              <a:cs typeface="Helvetica Neue Thin" charset="0"/>
            </a:endParaRPr>
          </a:p>
        </p:txBody>
      </p:sp>
      <p:sp>
        <p:nvSpPr>
          <p:cNvPr id="47"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48"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Tree>
    <p:extLst>
      <p:ext uri="{BB962C8B-B14F-4D97-AF65-F5344CB8AC3E}">
        <p14:creationId xmlns:p14="http://schemas.microsoft.com/office/powerpoint/2010/main" val="32883190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78858" name="Rectangle 10"/>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78859" name="Rectangle 11"/>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78860" name="Rectangle 12"/>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78861" name="Rectangle 13"/>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78862" name="Rectangle 14"/>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78863" name="Rectangle 15"/>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78864" name="Line 16"/>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65" name="Line 17"/>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66" name="Line 18"/>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PID</a:t>
            </a:r>
            <a:endParaRPr lang="en-US" sz="700">
              <a:solidFill>
                <a:srgbClr val="000000"/>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Network</a:t>
            </a:r>
            <a:endParaRPr lang="en-US" sz="700">
              <a:solidFill>
                <a:srgbClr val="000000"/>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Mount</a:t>
            </a:r>
            <a:endParaRPr lang="en-US" sz="700">
              <a:solidFill>
                <a:srgbClr val="000000"/>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User</a:t>
            </a:r>
            <a:endParaRPr lang="en-US" sz="700">
              <a:solidFill>
                <a:srgbClr val="000000"/>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namespaces</a:t>
            </a:r>
            <a:endParaRPr lang="en-US" sz="700">
              <a:solidFill>
                <a:srgbClr val="000000"/>
              </a:solidFill>
              <a:cs typeface="Helvetica Neue Thin" charset="0"/>
            </a:endParaRPr>
          </a:p>
        </p:txBody>
      </p:sp>
      <p:sp>
        <p:nvSpPr>
          <p:cNvPr id="34" name="Rectangle 24"/>
          <p:cNvSpPr>
            <a:spLocks/>
          </p:cNvSpPr>
          <p:nvPr/>
        </p:nvSpPr>
        <p:spPr bwMode="auto">
          <a:xfrm>
            <a:off x="1267421" y="432140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cs typeface="Helvetica Neue Thin" charset="0"/>
              </a:rPr>
              <a:t>tenant 1</a:t>
            </a:r>
            <a:endParaRPr lang="en-US" sz="700" dirty="0">
              <a:solidFill>
                <a:srgbClr val="000000"/>
              </a:solidFill>
              <a:cs typeface="Helvetica Neue Thin" charset="0"/>
            </a:endParaRPr>
          </a:p>
        </p:txBody>
      </p:sp>
      <p:sp>
        <p:nvSpPr>
          <p:cNvPr id="35"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36"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Tree>
    <p:extLst>
      <p:ext uri="{BB962C8B-B14F-4D97-AF65-F5344CB8AC3E}">
        <p14:creationId xmlns:p14="http://schemas.microsoft.com/office/powerpoint/2010/main" val="6560681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9756E"/>
                </a:solidFill>
                <a:uFill>
                  <a:solidFill>
                    <a:srgbClr val="2C95DD"/>
                  </a:solidFill>
                </a:uFill>
              </a:rPr>
              <a:t>Application containers and scaling</a:t>
            </a:r>
            <a:endParaRPr lang="en-US" sz="2800" i="1" dirty="0"/>
          </a:p>
        </p:txBody>
      </p:sp>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Rounded Rectangle 6"/>
          <p:cNvSpPr>
            <a:spLocks noChangeArrowheads="1"/>
          </p:cNvSpPr>
          <p:nvPr/>
        </p:nvSpPr>
        <p:spPr bwMode="auto">
          <a:xfrm>
            <a:off x="2286000" y="1538732"/>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8" name="Oval 194"/>
          <p:cNvSpPr/>
          <p:nvPr/>
        </p:nvSpPr>
        <p:spPr>
          <a:xfrm>
            <a:off x="2349505" y="165273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8600" y="1538732"/>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ounded Rectangle 11"/>
          <p:cNvSpPr>
            <a:spLocks noChangeArrowheads="1"/>
          </p:cNvSpPr>
          <p:nvPr/>
        </p:nvSpPr>
        <p:spPr bwMode="auto">
          <a:xfrm>
            <a:off x="4038600" y="230510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Messaging</a:t>
            </a:r>
            <a:br>
              <a:rPr lang="en-US" sz="1200" b="1" dirty="0" smtClean="0">
                <a:solidFill>
                  <a:schemeClr val="bg1"/>
                </a:solidFill>
                <a:latin typeface="+mn-lt"/>
                <a:ea typeface="+mn-ea"/>
              </a:rPr>
            </a:br>
            <a:r>
              <a:rPr lang="en-US" sz="1200" b="1" dirty="0" smtClean="0">
                <a:solidFill>
                  <a:schemeClr val="bg1"/>
                </a:solidFill>
                <a:latin typeface="+mn-lt"/>
                <a:ea typeface="+mn-ea"/>
              </a:rPr>
              <a:t>(NATS)</a:t>
            </a:r>
            <a:endParaRPr lang="en-US" sz="1200" b="1" dirty="0">
              <a:solidFill>
                <a:schemeClr val="bg1"/>
              </a:solidFill>
              <a:latin typeface="+mn-lt"/>
              <a:ea typeface="+mn-ea"/>
            </a:endParaRPr>
          </a:p>
        </p:txBody>
      </p:sp>
      <p:sp>
        <p:nvSpPr>
          <p:cNvPr id="13" name="Teardrop 133"/>
          <p:cNvSpPr/>
          <p:nvPr/>
        </p:nvSpPr>
        <p:spPr>
          <a:xfrm rot="11254553">
            <a:off x="4094829" y="2426120"/>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057291" y="344184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249005" y="344184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40719" y="344184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a:stCxn id="7" idx="3"/>
            <a:endCxn id="10" idx="1"/>
          </p:cNvCxnSpPr>
          <p:nvPr/>
        </p:nvCxnSpPr>
        <p:spPr>
          <a:xfrm>
            <a:off x="3819402" y="176059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stCxn id="10" idx="2"/>
            <a:endCxn id="12" idx="0"/>
          </p:cNvCxnSpPr>
          <p:nvPr/>
        </p:nvCxnSpPr>
        <p:spPr>
          <a:xfrm>
            <a:off x="4805301" y="1982458"/>
            <a:ext cx="0" cy="3226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flipH="1">
            <a:off x="1962807" y="239078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599090" y="253157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cxnSp>
        <p:nvCxnSpPr>
          <p:cNvPr id="50" name="Straight Arrow Connector 49"/>
          <p:cNvCxnSpPr/>
          <p:nvPr/>
        </p:nvCxnSpPr>
        <p:spPr>
          <a:xfrm flipH="1">
            <a:off x="3398078" y="2748835"/>
            <a:ext cx="640523"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427170"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urved Connector 52"/>
          <p:cNvCxnSpPr>
            <a:stCxn id="48" idx="3"/>
            <a:endCxn id="15" idx="1"/>
          </p:cNvCxnSpPr>
          <p:nvPr/>
        </p:nvCxnSpPr>
        <p:spPr>
          <a:xfrm>
            <a:off x="1637752" y="291972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53157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74883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74883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41"/>
          <p:cNvSpPr/>
          <p:nvPr/>
        </p:nvSpPr>
        <p:spPr>
          <a:xfrm rot="5400000">
            <a:off x="4607421"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1" name="Rounded Rectangle 9"/>
          <p:cNvSpPr/>
          <p:nvPr/>
        </p:nvSpPr>
        <p:spPr>
          <a:xfrm>
            <a:off x="5131977"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43"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4558665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52320" y="894080"/>
            <a:ext cx="309880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Data</a:t>
            </a:r>
            <a:endParaRPr lang="en-US" dirty="0" smtClean="0"/>
          </a:p>
        </p:txBody>
      </p:sp>
      <p:sp>
        <p:nvSpPr>
          <p:cNvPr id="2" name="Title 1"/>
          <p:cNvSpPr>
            <a:spLocks noGrp="1"/>
          </p:cNvSpPr>
          <p:nvPr>
            <p:ph type="title"/>
          </p:nvPr>
        </p:nvSpPr>
        <p:spPr>
          <a:xfrm>
            <a:off x="142240" y="185516"/>
            <a:ext cx="8410576" cy="457201"/>
          </a:xfrm>
        </p:spPr>
        <p:txBody>
          <a:bodyPr/>
          <a:lstStyle/>
          <a:p>
            <a:r>
              <a:rPr lang="en-US" sz="2800" dirty="0" smtClean="0"/>
              <a:t>Pivotal Cloud Foundry Services</a:t>
            </a:r>
            <a:endParaRPr lang="en-US" sz="2800" i="1" dirty="0"/>
          </a:p>
        </p:txBody>
      </p:sp>
      <p:sp>
        <p:nvSpPr>
          <p:cNvPr id="3" name="Rectangle 2"/>
          <p:cNvSpPr/>
          <p:nvPr/>
        </p:nvSpPr>
        <p:spPr>
          <a:xfrm>
            <a:off x="142240" y="894080"/>
            <a:ext cx="186944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Mobile</a:t>
            </a:r>
            <a:endParaRPr lang="en-US" dirty="0" smtClean="0"/>
          </a:p>
        </p:txBody>
      </p:sp>
      <p:sp>
        <p:nvSpPr>
          <p:cNvPr id="5" name="Rectangle 4"/>
          <p:cNvSpPr/>
          <p:nvPr/>
        </p:nvSpPr>
        <p:spPr>
          <a:xfrm>
            <a:off x="5191760" y="894080"/>
            <a:ext cx="1879600" cy="364744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Other</a:t>
            </a:r>
          </a:p>
          <a:p>
            <a:pPr algn="ctr"/>
            <a:endParaRPr lang="en-US" dirty="0"/>
          </a:p>
        </p:txBody>
      </p:sp>
      <p:sp>
        <p:nvSpPr>
          <p:cNvPr id="6" name="Rectangle 5"/>
          <p:cNvSpPr/>
          <p:nvPr/>
        </p:nvSpPr>
        <p:spPr>
          <a:xfrm>
            <a:off x="7122160" y="894080"/>
            <a:ext cx="1889760" cy="363728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Spring Cloud</a:t>
            </a:r>
          </a:p>
          <a:p>
            <a:pPr algn="ctr"/>
            <a:endParaRPr lang="en-US" dirty="0"/>
          </a:p>
        </p:txBody>
      </p:sp>
      <p:pic>
        <p:nvPicPr>
          <p:cNvPr id="18" name="Picture 17" descr="icon_apigateway_cf@2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5280" y="1625600"/>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4800" y="2346960"/>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35680" y="1625600"/>
            <a:ext cx="640080" cy="640080"/>
          </a:xfrm>
          <a:prstGeom prst="rect">
            <a:avLst/>
          </a:prstGeom>
        </p:spPr>
      </p:pic>
      <p:pic>
        <p:nvPicPr>
          <p:cNvPr id="21" name="Picture 20" descr="icon_datasync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5280" y="3097828"/>
            <a:ext cx="640080" cy="640080"/>
          </a:xfrm>
          <a:prstGeom prst="rect">
            <a:avLst/>
          </a:prstGeom>
        </p:spPr>
      </p:pic>
      <p:pic>
        <p:nvPicPr>
          <p:cNvPr id="22" name="Picture 21" descr="icon_gemfire_cf@2x.png"/>
          <p:cNvPicPr>
            <a:picLocks noChangeAspect="1"/>
          </p:cNvPicPr>
          <p:nvPr/>
        </p:nvPicPr>
        <p:blipFill>
          <a:blip r:embed="rId7" cstate="screen">
            <a:alphaModFix amt="47000"/>
            <a:extLst>
              <a:ext uri="{28A0092B-C50C-407E-A947-70E740481C1C}">
                <a14:useLocalDpi xmlns:a14="http://schemas.microsoft.com/office/drawing/2010/main"/>
              </a:ext>
            </a:extLst>
          </a:blip>
          <a:stretch>
            <a:fillRect/>
          </a:stretch>
        </p:blipFill>
        <p:spPr>
          <a:xfrm>
            <a:off x="3535680" y="2346960"/>
            <a:ext cx="640080" cy="640080"/>
          </a:xfrm>
          <a:prstGeom prst="rect">
            <a:avLst/>
          </a:prstGeom>
        </p:spPr>
      </p:pic>
      <p:pic>
        <p:nvPicPr>
          <p:cNvPr id="23" name="Picture 22" descr="icon_pushnotification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5281" y="2357121"/>
            <a:ext cx="640079" cy="640079"/>
          </a:xfrm>
          <a:prstGeom prst="rect">
            <a:avLst/>
          </a:prstGeom>
        </p:spPr>
      </p:pic>
      <p:pic>
        <p:nvPicPr>
          <p:cNvPr id="24" name="Picture 23" descr="icon_rabbitmq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87340" y="1617980"/>
            <a:ext cx="637540" cy="637540"/>
          </a:xfrm>
          <a:prstGeom prst="rect">
            <a:avLst/>
          </a:prstGeom>
        </p:spPr>
      </p:pic>
      <p:pic>
        <p:nvPicPr>
          <p:cNvPr id="25" name="Picture 24" descr="icon_redis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35674" y="1628762"/>
            <a:ext cx="638006" cy="638006"/>
          </a:xfrm>
          <a:prstGeom prst="rect">
            <a:avLst/>
          </a:prstGeom>
        </p:spPr>
      </p:pic>
      <p:pic>
        <p:nvPicPr>
          <p:cNvPr id="26" name="Picture 25" descr="icon_springxd_cf@2x.png"/>
          <p:cNvPicPr>
            <a:picLocks noChangeAspect="1"/>
          </p:cNvPicPr>
          <p:nvPr/>
        </p:nvPicPr>
        <p:blipFill>
          <a:blip r:embed="rId11" cstate="screen">
            <a:alphaModFix/>
            <a:extLst>
              <a:ext uri="{28A0092B-C50C-407E-A947-70E740481C1C}">
                <a14:useLocalDpi xmlns:a14="http://schemas.microsoft.com/office/drawing/2010/main"/>
              </a:ext>
            </a:extLst>
          </a:blip>
          <a:stretch>
            <a:fillRect/>
          </a:stretch>
        </p:blipFill>
        <p:spPr>
          <a:xfrm>
            <a:off x="5384800" y="3088640"/>
            <a:ext cx="640080" cy="640080"/>
          </a:xfrm>
          <a:prstGeom prst="rect">
            <a:avLst/>
          </a:prstGeom>
        </p:spPr>
      </p:pic>
      <p:pic>
        <p:nvPicPr>
          <p:cNvPr id="27" name="Picture 2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35280" y="3835400"/>
            <a:ext cx="635000" cy="635000"/>
          </a:xfrm>
          <a:prstGeom prst="rect">
            <a:avLst/>
          </a:prstGeom>
        </p:spPr>
      </p:pic>
      <p:pic>
        <p:nvPicPr>
          <p:cNvPr id="28" name="Picture 2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133898" y="2352040"/>
            <a:ext cx="639782" cy="639782"/>
          </a:xfrm>
          <a:prstGeom prst="rect">
            <a:avLst/>
          </a:prstGeom>
        </p:spPr>
      </p:pic>
      <p:pic>
        <p:nvPicPr>
          <p:cNvPr id="29" name="Picture 28"/>
          <p:cNvPicPr>
            <a:picLocks noChangeAspect="1"/>
          </p:cNvPicPr>
          <p:nvPr/>
        </p:nvPicPr>
        <p:blipFill>
          <a:blip r:embed="rId14" cstate="screen">
            <a:alphaModFix/>
            <a:extLst>
              <a:ext uri="{28A0092B-C50C-407E-A947-70E740481C1C}">
                <a14:useLocalDpi xmlns:a14="http://schemas.microsoft.com/office/drawing/2010/main"/>
              </a:ext>
            </a:extLst>
          </a:blip>
          <a:stretch>
            <a:fillRect/>
          </a:stretch>
        </p:blipFill>
        <p:spPr>
          <a:xfrm>
            <a:off x="5384800" y="3830320"/>
            <a:ext cx="635000" cy="635000"/>
          </a:xfrm>
          <a:prstGeom prst="rect">
            <a:avLst/>
          </a:prstGeom>
        </p:spPr>
      </p:pic>
      <p:pic>
        <p:nvPicPr>
          <p:cNvPr id="31" name="Picture 3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133600" y="3098800"/>
            <a:ext cx="640080" cy="640080"/>
          </a:xfrm>
          <a:prstGeom prst="rect">
            <a:avLst/>
          </a:prstGeom>
        </p:spPr>
      </p:pic>
      <p:pic>
        <p:nvPicPr>
          <p:cNvPr id="8" name="Picture 7" descr="icon_mongodb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535680" y="3799840"/>
            <a:ext cx="640080" cy="640080"/>
          </a:xfrm>
          <a:prstGeom prst="rect">
            <a:avLst/>
          </a:prstGeom>
        </p:spPr>
      </p:pic>
      <p:pic>
        <p:nvPicPr>
          <p:cNvPr id="9" name="Picture 8" descr="icon_node4j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133600" y="3799840"/>
            <a:ext cx="640080" cy="640080"/>
          </a:xfrm>
          <a:prstGeom prst="rect">
            <a:avLst/>
          </a:prstGeom>
        </p:spPr>
      </p:pic>
      <p:pic>
        <p:nvPicPr>
          <p:cNvPr id="35" name="pasted-image.png"/>
          <p:cNvPicPr/>
          <p:nvPr/>
        </p:nvPicPr>
        <p:blipFill>
          <a:blip r:embed="rId18" cstate="screen">
            <a:extLst>
              <a:ext uri="{28A0092B-C50C-407E-A947-70E740481C1C}">
                <a14:useLocalDpi xmlns:a14="http://schemas.microsoft.com/office/drawing/2010/main"/>
              </a:ext>
            </a:extLst>
          </a:blip>
          <a:stretch>
            <a:fillRect/>
          </a:stretch>
        </p:blipFill>
        <p:spPr>
          <a:xfrm>
            <a:off x="7327059" y="1614831"/>
            <a:ext cx="640689" cy="640690"/>
          </a:xfrm>
          <a:prstGeom prst="rect">
            <a:avLst/>
          </a:prstGeom>
          <a:ln w="12700" cap="flat">
            <a:noFill/>
            <a:miter lim="400000"/>
          </a:ln>
          <a:effectLst/>
        </p:spPr>
      </p:pic>
      <p:pic>
        <p:nvPicPr>
          <p:cNvPr id="36"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31951" y="2343467"/>
            <a:ext cx="633413" cy="633413"/>
          </a:xfrm>
          <a:prstGeom prst="rect">
            <a:avLst/>
          </a:prstGeom>
          <a:ln w="12700" cap="flat">
            <a:noFill/>
            <a:miter lim="400000"/>
          </a:ln>
          <a:effectLst/>
        </p:spPr>
      </p:pic>
      <p:pic>
        <p:nvPicPr>
          <p:cNvPr id="37"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4131" y="3085163"/>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535680" y="3098800"/>
            <a:ext cx="632460" cy="632460"/>
          </a:xfrm>
          <a:prstGeom prst="rect">
            <a:avLst/>
          </a:prstGeom>
        </p:spPr>
      </p:pic>
      <p:sp>
        <p:nvSpPr>
          <p:cNvPr id="11" name="TextBox 10"/>
          <p:cNvSpPr txBox="1"/>
          <p:nvPr/>
        </p:nvSpPr>
        <p:spPr>
          <a:xfrm>
            <a:off x="985519" y="162560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8" name="TextBox 37"/>
          <p:cNvSpPr txBox="1"/>
          <p:nvPr/>
        </p:nvSpPr>
        <p:spPr>
          <a:xfrm>
            <a:off x="975359" y="233680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a:t>
            </a:r>
          </a:p>
        </p:txBody>
      </p:sp>
      <p:sp>
        <p:nvSpPr>
          <p:cNvPr id="39" name="TextBox 38"/>
          <p:cNvSpPr txBox="1"/>
          <p:nvPr/>
        </p:nvSpPr>
        <p:spPr>
          <a:xfrm>
            <a:off x="985519" y="310896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0" name="TextBox 39"/>
          <p:cNvSpPr txBox="1"/>
          <p:nvPr/>
        </p:nvSpPr>
        <p:spPr>
          <a:xfrm>
            <a:off x="985519" y="384048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1" name="TextBox 40"/>
          <p:cNvSpPr txBox="1"/>
          <p:nvPr/>
        </p:nvSpPr>
        <p:spPr>
          <a:xfrm>
            <a:off x="6082096" y="1759284"/>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6045199" y="233680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6055359" y="3256012"/>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a:t>
            </a:r>
          </a:p>
        </p:txBody>
      </p:sp>
      <p:sp>
        <p:nvSpPr>
          <p:cNvPr id="44" name="TextBox 43"/>
          <p:cNvSpPr txBox="1"/>
          <p:nvPr/>
        </p:nvSpPr>
        <p:spPr>
          <a:xfrm>
            <a:off x="6055359" y="384048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5" name="TextBox 44"/>
          <p:cNvSpPr txBox="1"/>
          <p:nvPr/>
        </p:nvSpPr>
        <p:spPr>
          <a:xfrm>
            <a:off x="8006079" y="1712227"/>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43679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3155483"/>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62560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33680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3957052"/>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endParaRPr lang="en-US" sz="1200" dirty="0" smtClean="0">
              <a:solidFill>
                <a:schemeClr val="bg2"/>
              </a:solidFill>
              <a:latin typeface="FreightSans Pro Medium"/>
              <a:cs typeface="FreightSans Pro Medium"/>
            </a:endParaRPr>
          </a:p>
        </p:txBody>
      </p:sp>
      <p:sp>
        <p:nvSpPr>
          <p:cNvPr id="52" name="TextBox 51"/>
          <p:cNvSpPr txBox="1"/>
          <p:nvPr/>
        </p:nvSpPr>
        <p:spPr>
          <a:xfrm>
            <a:off x="4185919" y="3259221"/>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33039" y="162560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3680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3957053"/>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a:t>
            </a:r>
          </a:p>
        </p:txBody>
      </p:sp>
      <p:sp>
        <p:nvSpPr>
          <p:cNvPr id="56" name="TextBox 55"/>
          <p:cNvSpPr txBox="1"/>
          <p:nvPr/>
        </p:nvSpPr>
        <p:spPr>
          <a:xfrm>
            <a:off x="2733039" y="3098800"/>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2676472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Creating and Binding a </a:t>
            </a:r>
            <a:r>
              <a:rPr lang="en-US" sz="2800" i="1" dirty="0"/>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16631217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375"/>
          <p:cNvSpPr/>
          <p:nvPr/>
        </p:nvSpPr>
        <p:spPr>
          <a:xfrm>
            <a:off x="1251854" y="686608"/>
            <a:ext cx="6640292" cy="3783209"/>
          </a:xfrm>
          <a:prstGeom prst="roundRect">
            <a:avLst>
              <a:gd name="adj" fmla="val 0"/>
            </a:avLst>
          </a:prstGeom>
          <a:solidFill>
            <a:srgbClr val="A7A7A7">
              <a:alpha val="19118"/>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376" name="Shape 37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377" name="Shape 377"/>
          <p:cNvSpPr/>
          <p:nvPr/>
        </p:nvSpPr>
        <p:spPr>
          <a:xfrm>
            <a:off x="1300929" y="2663448"/>
            <a:ext cx="6541568" cy="388404"/>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700">
                <a:solidFill>
                  <a:srgbClr val="FFFFFF"/>
                </a:solidFill>
                <a:uFill>
                  <a:solidFill>
                    <a:srgbClr val="4D4D4D"/>
                  </a:solidFill>
                </a:uFill>
                <a:latin typeface="Avenir Next"/>
                <a:ea typeface="Avenir Next"/>
                <a:cs typeface="Avenir Next"/>
                <a:sym typeface="Avenir Next"/>
              </a:rPr>
              <a:t>Loggregator</a:t>
            </a:r>
          </a:p>
        </p:txBody>
      </p:sp>
      <p:sp>
        <p:nvSpPr>
          <p:cNvPr id="378" name="Shape 378"/>
          <p:cNvSpPr/>
          <p:nvPr/>
        </p:nvSpPr>
        <p:spPr>
          <a:xfrm>
            <a:off x="4554564" y="1859719"/>
            <a:ext cx="3302001" cy="758534"/>
          </a:xfrm>
          <a:prstGeom prst="roundRect">
            <a:avLst>
              <a:gd name="adj" fmla="val 6697"/>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b"/>
          <a:lstStyle>
            <a:lvl1pPr>
              <a:defRPr sz="1500">
                <a:solidFill>
                  <a:srgbClr val="FFFFFF"/>
                </a:solidFill>
                <a:latin typeface="Avenir Next"/>
                <a:ea typeface="Avenir Next"/>
                <a:cs typeface="Avenir Next"/>
                <a:sym typeface="Avenir Next"/>
              </a:defRPr>
            </a:lvl1pPr>
          </a:lstStyle>
          <a:p>
            <a:pPr lvl="0">
              <a:defRPr sz="1800">
                <a:solidFill>
                  <a:srgbClr val="000000"/>
                </a:solidFill>
                <a:uFillTx/>
              </a:defRPr>
            </a:pPr>
            <a:r>
              <a:rPr sz="1500">
                <a:solidFill>
                  <a:srgbClr val="FFFFFF"/>
                </a:solidFill>
                <a:uFill>
                  <a:solidFill>
                    <a:srgbClr val="4D4D4D"/>
                  </a:solidFill>
                </a:uFill>
              </a:rPr>
              <a:t>        DEA Pool</a:t>
            </a:r>
          </a:p>
        </p:txBody>
      </p:sp>
      <p:sp>
        <p:nvSpPr>
          <p:cNvPr id="379" name="Shape 379"/>
          <p:cNvSpPr/>
          <p:nvPr/>
        </p:nvSpPr>
        <p:spPr>
          <a:xfrm>
            <a:off x="1295559" y="722862"/>
            <a:ext cx="6552308" cy="356688"/>
          </a:xfrm>
          <a:prstGeom prst="roundRect">
            <a:avLst>
              <a:gd name="adj" fmla="val 14006"/>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700">
                <a:solidFill>
                  <a:srgbClr val="FFFFFF"/>
                </a:solidFill>
                <a:uFill>
                  <a:solidFill>
                    <a:srgbClr val="4D4D4D"/>
                  </a:solidFill>
                </a:uFill>
                <a:latin typeface="Avenir Next"/>
                <a:ea typeface="Avenir Next"/>
                <a:cs typeface="Avenir Next"/>
                <a:sym typeface="Avenir Next"/>
              </a:rPr>
              <a:t>Router</a:t>
            </a:r>
          </a:p>
        </p:txBody>
      </p:sp>
      <p:pic>
        <p:nvPicPr>
          <p:cNvPr id="380" name="pasted-image.pdf"/>
          <p:cNvPicPr/>
          <p:nvPr/>
        </p:nvPicPr>
        <p:blipFill>
          <a:blip r:embed="rId2">
            <a:extLst/>
          </a:blip>
          <a:stretch>
            <a:fillRect/>
          </a:stretch>
        </p:blipFill>
        <p:spPr>
          <a:xfrm>
            <a:off x="1364179" y="801063"/>
            <a:ext cx="241301" cy="241301"/>
          </a:xfrm>
          <a:prstGeom prst="rect">
            <a:avLst/>
          </a:prstGeom>
          <a:ln w="3175">
            <a:miter lim="400000"/>
          </a:ln>
        </p:spPr>
      </p:pic>
      <p:sp>
        <p:nvSpPr>
          <p:cNvPr id="381" name="Shape 381"/>
          <p:cNvSpPr/>
          <p:nvPr/>
        </p:nvSpPr>
        <p:spPr>
          <a:xfrm>
            <a:off x="1295559" y="1116562"/>
            <a:ext cx="6552308" cy="334684"/>
          </a:xfrm>
          <a:prstGeom prst="roundRect">
            <a:avLst>
              <a:gd name="adj" fmla="val 14927"/>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600">
                <a:solidFill>
                  <a:srgbClr val="FFFFFF"/>
                </a:solidFill>
                <a:uFill>
                  <a:solidFill>
                    <a:srgbClr val="4D4D4D"/>
                  </a:solidFill>
                </a:uFill>
                <a:latin typeface="Avenir Next"/>
                <a:ea typeface="Avenir Next"/>
                <a:cs typeface="Avenir Next"/>
                <a:sym typeface="Avenir Next"/>
              </a:rPr>
              <a:t>Cloud Controller</a:t>
            </a:r>
          </a:p>
        </p:txBody>
      </p:sp>
      <p:pic>
        <p:nvPicPr>
          <p:cNvPr id="382" name="pasted-image.pdf"/>
          <p:cNvPicPr/>
          <p:nvPr/>
        </p:nvPicPr>
        <p:blipFill>
          <a:blip r:embed="rId3">
            <a:extLst/>
          </a:blip>
          <a:stretch>
            <a:fillRect/>
          </a:stretch>
        </p:blipFill>
        <p:spPr>
          <a:xfrm>
            <a:off x="1377556" y="1162099"/>
            <a:ext cx="192301" cy="247244"/>
          </a:xfrm>
          <a:prstGeom prst="rect">
            <a:avLst/>
          </a:prstGeom>
          <a:ln w="3175">
            <a:miter lim="400000"/>
          </a:ln>
        </p:spPr>
      </p:pic>
      <p:sp>
        <p:nvSpPr>
          <p:cNvPr id="383" name="Shape 383"/>
          <p:cNvSpPr/>
          <p:nvPr/>
        </p:nvSpPr>
        <p:spPr>
          <a:xfrm>
            <a:off x="1295559" y="3502821"/>
            <a:ext cx="3176522" cy="332030"/>
          </a:xfrm>
          <a:prstGeom prst="roundRect">
            <a:avLst>
              <a:gd name="adj" fmla="val 14753"/>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384" name="Shape 384"/>
          <p:cNvSpPr/>
          <p:nvPr/>
        </p:nvSpPr>
        <p:spPr>
          <a:xfrm>
            <a:off x="4554564" y="3502821"/>
            <a:ext cx="3302001" cy="340587"/>
          </a:xfrm>
          <a:prstGeom prst="roundRect">
            <a:avLst>
              <a:gd name="adj" fmla="val 14915"/>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Agent</a:t>
            </a:r>
          </a:p>
        </p:txBody>
      </p:sp>
      <p:sp>
        <p:nvSpPr>
          <p:cNvPr id="385" name="Shape 385"/>
          <p:cNvSpPr/>
          <p:nvPr/>
        </p:nvSpPr>
        <p:spPr>
          <a:xfrm>
            <a:off x="1295559" y="1482214"/>
            <a:ext cx="3176522" cy="334683"/>
          </a:xfrm>
          <a:prstGeom prst="roundRect">
            <a:avLst>
              <a:gd name="adj" fmla="val 1460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UAA/Login Servers</a:t>
            </a:r>
          </a:p>
        </p:txBody>
      </p:sp>
      <p:pic>
        <p:nvPicPr>
          <p:cNvPr id="386" name="pasted-image.pdf"/>
          <p:cNvPicPr/>
          <p:nvPr/>
        </p:nvPicPr>
        <p:blipFill>
          <a:blip r:embed="rId4">
            <a:extLst/>
          </a:blip>
          <a:stretch>
            <a:fillRect/>
          </a:stretch>
        </p:blipFill>
        <p:spPr>
          <a:xfrm>
            <a:off x="1327656" y="1563371"/>
            <a:ext cx="317501" cy="173183"/>
          </a:xfrm>
          <a:prstGeom prst="rect">
            <a:avLst/>
          </a:prstGeom>
          <a:ln w="3175">
            <a:miter lim="400000"/>
          </a:ln>
        </p:spPr>
      </p:pic>
      <p:sp>
        <p:nvSpPr>
          <p:cNvPr id="387" name="Shape 387"/>
          <p:cNvSpPr/>
          <p:nvPr/>
        </p:nvSpPr>
        <p:spPr>
          <a:xfrm>
            <a:off x="4554564" y="1488140"/>
            <a:ext cx="3302001" cy="334684"/>
          </a:xfrm>
          <a:prstGeom prst="roundRect">
            <a:avLst>
              <a:gd name="adj" fmla="val 151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Health Manager</a:t>
            </a:r>
          </a:p>
        </p:txBody>
      </p:sp>
      <p:pic>
        <p:nvPicPr>
          <p:cNvPr id="388" name="pasted-image.pdf"/>
          <p:cNvPicPr/>
          <p:nvPr/>
        </p:nvPicPr>
        <p:blipFill>
          <a:blip r:embed="rId5">
            <a:extLst/>
          </a:blip>
          <a:stretch>
            <a:fillRect/>
          </a:stretch>
        </p:blipFill>
        <p:spPr>
          <a:xfrm>
            <a:off x="4688029" y="1545714"/>
            <a:ext cx="241301" cy="227107"/>
          </a:xfrm>
          <a:prstGeom prst="rect">
            <a:avLst/>
          </a:prstGeom>
          <a:ln w="3175">
            <a:miter lim="400000"/>
          </a:ln>
        </p:spPr>
      </p:pic>
      <p:sp>
        <p:nvSpPr>
          <p:cNvPr id="389" name="Shape 389"/>
          <p:cNvSpPr/>
          <p:nvPr/>
        </p:nvSpPr>
        <p:spPr>
          <a:xfrm>
            <a:off x="1295559" y="1856289"/>
            <a:ext cx="3176522" cy="770484"/>
          </a:xfrm>
          <a:prstGeom prst="roundRect">
            <a:avLst>
              <a:gd name="adj" fmla="val 6343"/>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b"/>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Service Broker Node(s)</a:t>
            </a:r>
          </a:p>
        </p:txBody>
      </p:sp>
      <p:pic>
        <p:nvPicPr>
          <p:cNvPr id="390" name="pasted-image.pdf"/>
          <p:cNvPicPr/>
          <p:nvPr/>
        </p:nvPicPr>
        <p:blipFill>
          <a:blip r:embed="rId6">
            <a:extLst/>
          </a:blip>
          <a:stretch>
            <a:fillRect/>
          </a:stretch>
        </p:blipFill>
        <p:spPr>
          <a:xfrm>
            <a:off x="2288135" y="1997196"/>
            <a:ext cx="308223" cy="290092"/>
          </a:xfrm>
          <a:prstGeom prst="rect">
            <a:avLst/>
          </a:prstGeom>
          <a:ln w="3175">
            <a:miter lim="400000"/>
          </a:ln>
        </p:spPr>
      </p:pic>
      <p:pic>
        <p:nvPicPr>
          <p:cNvPr id="391" name="pasted-image.pdf"/>
          <p:cNvPicPr/>
          <p:nvPr/>
        </p:nvPicPr>
        <p:blipFill>
          <a:blip r:embed="rId6">
            <a:extLst/>
          </a:blip>
          <a:stretch>
            <a:fillRect/>
          </a:stretch>
        </p:blipFill>
        <p:spPr>
          <a:xfrm>
            <a:off x="2685010" y="2002713"/>
            <a:ext cx="306867" cy="288816"/>
          </a:xfrm>
          <a:prstGeom prst="rect">
            <a:avLst/>
          </a:prstGeom>
          <a:ln w="3175">
            <a:miter lim="400000"/>
          </a:ln>
        </p:spPr>
      </p:pic>
      <p:pic>
        <p:nvPicPr>
          <p:cNvPr id="392" name="pasted-image.pdf"/>
          <p:cNvPicPr/>
          <p:nvPr/>
        </p:nvPicPr>
        <p:blipFill>
          <a:blip r:embed="rId6">
            <a:extLst/>
          </a:blip>
          <a:stretch>
            <a:fillRect/>
          </a:stretch>
        </p:blipFill>
        <p:spPr>
          <a:xfrm>
            <a:off x="3107285" y="2002713"/>
            <a:ext cx="308223" cy="290092"/>
          </a:xfrm>
          <a:prstGeom prst="rect">
            <a:avLst/>
          </a:prstGeom>
          <a:ln w="3175">
            <a:miter lim="400000"/>
          </a:ln>
        </p:spPr>
      </p:pic>
      <p:sp>
        <p:nvSpPr>
          <p:cNvPr id="393" name="Shape 393"/>
          <p:cNvSpPr/>
          <p:nvPr/>
        </p:nvSpPr>
        <p:spPr>
          <a:xfrm>
            <a:off x="1287435" y="3085998"/>
            <a:ext cx="6568555" cy="383907"/>
          </a:xfrm>
          <a:prstGeom prst="roundRect">
            <a:avLst>
              <a:gd name="adj" fmla="val 1323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Messaging (NATS)</a:t>
            </a:r>
          </a:p>
        </p:txBody>
      </p:sp>
      <p:pic>
        <p:nvPicPr>
          <p:cNvPr id="394" name="pasted-image.pdf"/>
          <p:cNvPicPr/>
          <p:nvPr/>
        </p:nvPicPr>
        <p:blipFill>
          <a:blip r:embed="rId7">
            <a:extLst/>
          </a:blip>
          <a:stretch>
            <a:fillRect/>
          </a:stretch>
        </p:blipFill>
        <p:spPr>
          <a:xfrm>
            <a:off x="1351479" y="3204705"/>
            <a:ext cx="266701" cy="215901"/>
          </a:xfrm>
          <a:prstGeom prst="rect">
            <a:avLst/>
          </a:prstGeom>
          <a:ln w="3175">
            <a:miter lim="400000"/>
          </a:ln>
        </p:spPr>
      </p:pic>
      <p:pic>
        <p:nvPicPr>
          <p:cNvPr id="395" name="pasted-image.pdf"/>
          <p:cNvPicPr/>
          <p:nvPr/>
        </p:nvPicPr>
        <p:blipFill>
          <a:blip r:embed="rId8">
            <a:extLst/>
          </a:blip>
          <a:stretch>
            <a:fillRect/>
          </a:stretch>
        </p:blipFill>
        <p:spPr>
          <a:xfrm>
            <a:off x="4688029" y="2349612"/>
            <a:ext cx="241301" cy="228601"/>
          </a:xfrm>
          <a:prstGeom prst="rect">
            <a:avLst/>
          </a:prstGeom>
          <a:ln w="3175">
            <a:miter lim="400000"/>
          </a:ln>
        </p:spPr>
      </p:pic>
      <p:grpSp>
        <p:nvGrpSpPr>
          <p:cNvPr id="399" name="Group 399"/>
          <p:cNvGrpSpPr/>
          <p:nvPr/>
        </p:nvGrpSpPr>
        <p:grpSpPr>
          <a:xfrm>
            <a:off x="4589025" y="1929922"/>
            <a:ext cx="964158" cy="385764"/>
            <a:chOff x="0" y="0"/>
            <a:chExt cx="964156" cy="385763"/>
          </a:xfrm>
        </p:grpSpPr>
        <p:pic>
          <p:nvPicPr>
            <p:cNvPr id="396" name="pasted-image.pdf"/>
            <p:cNvPicPr/>
            <p:nvPr/>
          </p:nvPicPr>
          <p:blipFill>
            <a:blip r:embed="rId9">
              <a:extLst/>
            </a:blip>
            <a:stretch>
              <a:fillRect/>
            </a:stretch>
          </p:blipFill>
          <p:spPr>
            <a:xfrm>
              <a:off x="391790" y="78358"/>
              <a:ext cx="156717" cy="229047"/>
            </a:xfrm>
            <a:prstGeom prst="rect">
              <a:avLst/>
            </a:prstGeom>
            <a:ln w="3175" cap="flat">
              <a:noFill/>
              <a:miter lim="400000"/>
            </a:ln>
            <a:effectLst/>
          </p:spPr>
        </p:pic>
        <p:pic>
          <p:nvPicPr>
            <p:cNvPr id="397" name="pasted-image.pdf"/>
            <p:cNvPicPr/>
            <p:nvPr/>
          </p:nvPicPr>
          <p:blipFill>
            <a:blip r:embed="rId10">
              <a:extLst/>
            </a:blip>
            <a:stretch>
              <a:fillRect/>
            </a:stretch>
          </p:blipFill>
          <p:spPr>
            <a:xfrm>
              <a:off x="0" y="0"/>
              <a:ext cx="940298" cy="385764"/>
            </a:xfrm>
            <a:prstGeom prst="rect">
              <a:avLst/>
            </a:prstGeom>
            <a:ln w="3175" cap="flat">
              <a:noFill/>
              <a:miter lim="400000"/>
            </a:ln>
            <a:effectLst/>
          </p:spPr>
        </p:pic>
        <p:pic>
          <p:nvPicPr>
            <p:cNvPr id="398" name="pasted-image.pdf"/>
            <p:cNvPicPr/>
            <p:nvPr/>
          </p:nvPicPr>
          <p:blipFill>
            <a:blip r:embed="rId11">
              <a:extLst/>
            </a:blip>
            <a:stretch>
              <a:fillRect/>
            </a:stretch>
          </p:blipFill>
          <p:spPr>
            <a:xfrm>
              <a:off x="783330" y="78358"/>
              <a:ext cx="180827" cy="229047"/>
            </a:xfrm>
            <a:prstGeom prst="rect">
              <a:avLst/>
            </a:prstGeom>
            <a:ln w="3175" cap="flat">
              <a:noFill/>
              <a:miter lim="400000"/>
            </a:ln>
            <a:effectLst/>
          </p:spPr>
        </p:pic>
      </p:grpSp>
      <p:pic>
        <p:nvPicPr>
          <p:cNvPr id="400" name="pasted-image.pdf"/>
          <p:cNvPicPr/>
          <p:nvPr/>
        </p:nvPicPr>
        <p:blipFill>
          <a:blip r:embed="rId12">
            <a:extLst/>
          </a:blip>
          <a:stretch>
            <a:fillRect/>
          </a:stretch>
        </p:blipFill>
        <p:spPr>
          <a:xfrm>
            <a:off x="1353056" y="3546010"/>
            <a:ext cx="241301" cy="241301"/>
          </a:xfrm>
          <a:prstGeom prst="rect">
            <a:avLst/>
          </a:prstGeom>
          <a:ln w="3175">
            <a:miter lim="400000"/>
          </a:ln>
        </p:spPr>
      </p:pic>
      <p:pic>
        <p:nvPicPr>
          <p:cNvPr id="401" name="pasted-image.pdf"/>
          <p:cNvPicPr/>
          <p:nvPr/>
        </p:nvPicPr>
        <p:blipFill>
          <a:blip r:embed="rId12">
            <a:extLst/>
          </a:blip>
          <a:stretch>
            <a:fillRect/>
          </a:stretch>
        </p:blipFill>
        <p:spPr>
          <a:xfrm>
            <a:off x="4621557" y="3558679"/>
            <a:ext cx="241301" cy="241301"/>
          </a:xfrm>
          <a:prstGeom prst="rect">
            <a:avLst/>
          </a:prstGeom>
          <a:ln w="3175">
            <a:miter lim="400000"/>
          </a:ln>
        </p:spPr>
      </p:pic>
      <p:sp>
        <p:nvSpPr>
          <p:cNvPr id="402" name="Shape 402"/>
          <p:cNvSpPr/>
          <p:nvPr/>
        </p:nvSpPr>
        <p:spPr>
          <a:xfrm>
            <a:off x="1317151" y="2698338"/>
            <a:ext cx="335356" cy="2667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lvl1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FFFFFF"/>
                </a:solidFill>
                <a:uFillTx/>
                <a:latin typeface="FontAwesome"/>
                <a:ea typeface="FontAwesome"/>
                <a:cs typeface="FontAwesome"/>
                <a:sym typeface="FontAwesome"/>
              </a:defRPr>
            </a:lvl1pPr>
          </a:lstStyle>
          <a:p>
            <a:pPr lvl="0">
              <a:defRPr>
                <a:solidFill>
                  <a:srgbClr val="000000"/>
                </a:solidFill>
              </a:defRPr>
            </a:pPr>
            <a:r>
              <a:rPr>
                <a:solidFill>
                  <a:srgbClr val="FFFFFF"/>
                </a:solidFill>
              </a:rPr>
              <a:t></a:t>
            </a:r>
          </a:p>
        </p:txBody>
      </p:sp>
      <p:sp>
        <p:nvSpPr>
          <p:cNvPr id="403" name="Shape 403"/>
          <p:cNvSpPr/>
          <p:nvPr/>
        </p:nvSpPr>
        <p:spPr>
          <a:xfrm>
            <a:off x="1287436" y="3870905"/>
            <a:ext cx="6568554" cy="549733"/>
          </a:xfrm>
          <a:prstGeom prst="roundRect">
            <a:avLst>
              <a:gd name="adj" fmla="val 9210"/>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IaaS</a:t>
            </a:r>
          </a:p>
        </p:txBody>
      </p:sp>
      <p:pic>
        <p:nvPicPr>
          <p:cNvPr id="404" name="droppedImage.tiff"/>
          <p:cNvPicPr/>
          <p:nvPr/>
        </p:nvPicPr>
        <p:blipFill>
          <a:blip r:embed="rId13">
            <a:extLst/>
          </a:blip>
          <a:stretch>
            <a:fillRect/>
          </a:stretch>
        </p:blipFill>
        <p:spPr>
          <a:xfrm>
            <a:off x="2297200" y="3943650"/>
            <a:ext cx="423040" cy="423039"/>
          </a:xfrm>
          <a:prstGeom prst="rect">
            <a:avLst/>
          </a:prstGeom>
          <a:ln w="12700">
            <a:miter lim="400000"/>
          </a:ln>
        </p:spPr>
      </p:pic>
      <p:pic>
        <p:nvPicPr>
          <p:cNvPr id="405" name="pasted-image.pdf"/>
          <p:cNvPicPr/>
          <p:nvPr/>
        </p:nvPicPr>
        <p:blipFill>
          <a:blip r:embed="rId14">
            <a:extLst/>
          </a:blip>
          <a:stretch>
            <a:fillRect/>
          </a:stretch>
        </p:blipFill>
        <p:spPr>
          <a:xfrm>
            <a:off x="3013380" y="3941781"/>
            <a:ext cx="424346" cy="424346"/>
          </a:xfrm>
          <a:prstGeom prst="rect">
            <a:avLst/>
          </a:prstGeom>
          <a:ln w="12700">
            <a:miter lim="400000"/>
          </a:ln>
        </p:spPr>
      </p:pic>
      <p:pic>
        <p:nvPicPr>
          <p:cNvPr id="406" name="droppedImage.tiff"/>
          <p:cNvPicPr/>
          <p:nvPr/>
        </p:nvPicPr>
        <p:blipFill>
          <a:blip r:embed="rId15">
            <a:extLst/>
          </a:blip>
          <a:stretch>
            <a:fillRect/>
          </a:stretch>
        </p:blipFill>
        <p:spPr>
          <a:xfrm>
            <a:off x="3730866" y="3920874"/>
            <a:ext cx="1149989" cy="424347"/>
          </a:xfrm>
          <a:prstGeom prst="rect">
            <a:avLst/>
          </a:prstGeom>
          <a:ln w="12700">
            <a:miter lim="400000"/>
          </a:ln>
        </p:spPr>
      </p:pic>
      <p:pic>
        <p:nvPicPr>
          <p:cNvPr id="407" name="droppedImage.tiff"/>
          <p:cNvPicPr/>
          <p:nvPr/>
        </p:nvPicPr>
        <p:blipFill>
          <a:blip r:embed="rId16">
            <a:extLst/>
          </a:blip>
          <a:srcRect l="12296" t="1162" r="16473" b="27441"/>
          <a:stretch>
            <a:fillRect/>
          </a:stretch>
        </p:blipFill>
        <p:spPr>
          <a:xfrm>
            <a:off x="5173994" y="3917936"/>
            <a:ext cx="424347" cy="424346"/>
          </a:xfrm>
          <a:prstGeom prst="rect">
            <a:avLst/>
          </a:prstGeom>
          <a:ln w="12700">
            <a:miter lim="400000"/>
          </a:ln>
        </p:spPr>
      </p:pic>
      <p:pic>
        <p:nvPicPr>
          <p:cNvPr id="408" name="pasted-image.png"/>
          <p:cNvPicPr/>
          <p:nvPr/>
        </p:nvPicPr>
        <p:blipFill>
          <a:blip r:embed="rId17">
            <a:extLst/>
          </a:blip>
          <a:srcRect l="29203" t="14258" r="29203" b="28296"/>
          <a:stretch>
            <a:fillRect/>
          </a:stretch>
        </p:blipFill>
        <p:spPr>
          <a:xfrm>
            <a:off x="5891481" y="3917936"/>
            <a:ext cx="460866" cy="424347"/>
          </a:xfrm>
          <a:prstGeom prst="rect">
            <a:avLst/>
          </a:prstGeom>
          <a:ln w="12700">
            <a:miter lim="400000"/>
          </a:ln>
        </p:spPr>
      </p:pic>
      <p:pic>
        <p:nvPicPr>
          <p:cNvPr id="409" name="pasted-image.png"/>
          <p:cNvPicPr/>
          <p:nvPr/>
        </p:nvPicPr>
        <p:blipFill>
          <a:blip r:embed="rId18">
            <a:extLst/>
          </a:blip>
          <a:stretch>
            <a:fillRect/>
          </a:stretch>
        </p:blipFill>
        <p:spPr>
          <a:xfrm>
            <a:off x="6645393" y="3917850"/>
            <a:ext cx="524193" cy="424346"/>
          </a:xfrm>
          <a:prstGeom prst="rect">
            <a:avLst/>
          </a:prstGeom>
          <a:ln w="12700">
            <a:miter lim="400000"/>
          </a:ln>
        </p:spPr>
      </p:pic>
      <p:grpSp>
        <p:nvGrpSpPr>
          <p:cNvPr id="413" name="Group 413"/>
          <p:cNvGrpSpPr/>
          <p:nvPr/>
        </p:nvGrpSpPr>
        <p:grpSpPr>
          <a:xfrm>
            <a:off x="5670127" y="1929922"/>
            <a:ext cx="964157" cy="385764"/>
            <a:chOff x="0" y="0"/>
            <a:chExt cx="964156" cy="385763"/>
          </a:xfrm>
        </p:grpSpPr>
        <p:pic>
          <p:nvPicPr>
            <p:cNvPr id="410" name="pasted-image.pdf"/>
            <p:cNvPicPr/>
            <p:nvPr/>
          </p:nvPicPr>
          <p:blipFill>
            <a:blip r:embed="rId9">
              <a:extLst/>
            </a:blip>
            <a:stretch>
              <a:fillRect/>
            </a:stretch>
          </p:blipFill>
          <p:spPr>
            <a:xfrm>
              <a:off x="391790" y="78358"/>
              <a:ext cx="156717" cy="229047"/>
            </a:xfrm>
            <a:prstGeom prst="rect">
              <a:avLst/>
            </a:prstGeom>
            <a:ln w="3175" cap="flat">
              <a:noFill/>
              <a:miter lim="400000"/>
            </a:ln>
            <a:effectLst/>
          </p:spPr>
        </p:pic>
        <p:pic>
          <p:nvPicPr>
            <p:cNvPr id="411" name="pasted-image.pdf"/>
            <p:cNvPicPr/>
            <p:nvPr/>
          </p:nvPicPr>
          <p:blipFill>
            <a:blip r:embed="rId10">
              <a:extLst/>
            </a:blip>
            <a:stretch>
              <a:fillRect/>
            </a:stretch>
          </p:blipFill>
          <p:spPr>
            <a:xfrm>
              <a:off x="0" y="0"/>
              <a:ext cx="940298" cy="385764"/>
            </a:xfrm>
            <a:prstGeom prst="rect">
              <a:avLst/>
            </a:prstGeom>
            <a:ln w="3175" cap="flat">
              <a:noFill/>
              <a:miter lim="400000"/>
            </a:ln>
            <a:effectLst/>
          </p:spPr>
        </p:pic>
        <p:pic>
          <p:nvPicPr>
            <p:cNvPr id="412" name="pasted-image.pdf"/>
            <p:cNvPicPr/>
            <p:nvPr/>
          </p:nvPicPr>
          <p:blipFill>
            <a:blip r:embed="rId11">
              <a:extLst/>
            </a:blip>
            <a:stretch>
              <a:fillRect/>
            </a:stretch>
          </p:blipFill>
          <p:spPr>
            <a:xfrm>
              <a:off x="783330" y="78358"/>
              <a:ext cx="180827" cy="229047"/>
            </a:xfrm>
            <a:prstGeom prst="rect">
              <a:avLst/>
            </a:prstGeom>
            <a:ln w="3175" cap="flat">
              <a:noFill/>
              <a:miter lim="400000"/>
            </a:ln>
            <a:effectLst/>
          </p:spPr>
        </p:pic>
      </p:grpSp>
      <p:grpSp>
        <p:nvGrpSpPr>
          <p:cNvPr id="417" name="Group 417"/>
          <p:cNvGrpSpPr/>
          <p:nvPr/>
        </p:nvGrpSpPr>
        <p:grpSpPr>
          <a:xfrm>
            <a:off x="6751228" y="1929922"/>
            <a:ext cx="964158" cy="385764"/>
            <a:chOff x="0" y="0"/>
            <a:chExt cx="964156" cy="385763"/>
          </a:xfrm>
        </p:grpSpPr>
        <p:pic>
          <p:nvPicPr>
            <p:cNvPr id="414" name="pasted-image.pdf"/>
            <p:cNvPicPr/>
            <p:nvPr/>
          </p:nvPicPr>
          <p:blipFill>
            <a:blip r:embed="rId9">
              <a:extLst/>
            </a:blip>
            <a:stretch>
              <a:fillRect/>
            </a:stretch>
          </p:blipFill>
          <p:spPr>
            <a:xfrm>
              <a:off x="391790" y="78358"/>
              <a:ext cx="156717" cy="229047"/>
            </a:xfrm>
            <a:prstGeom prst="rect">
              <a:avLst/>
            </a:prstGeom>
            <a:ln w="3175" cap="flat">
              <a:noFill/>
              <a:miter lim="400000"/>
            </a:ln>
            <a:effectLst/>
          </p:spPr>
        </p:pic>
        <p:pic>
          <p:nvPicPr>
            <p:cNvPr id="415" name="pasted-image.pdf"/>
            <p:cNvPicPr/>
            <p:nvPr/>
          </p:nvPicPr>
          <p:blipFill>
            <a:blip r:embed="rId10">
              <a:extLst/>
            </a:blip>
            <a:stretch>
              <a:fillRect/>
            </a:stretch>
          </p:blipFill>
          <p:spPr>
            <a:xfrm>
              <a:off x="0" y="0"/>
              <a:ext cx="940298" cy="385764"/>
            </a:xfrm>
            <a:prstGeom prst="rect">
              <a:avLst/>
            </a:prstGeom>
            <a:ln w="3175" cap="flat">
              <a:noFill/>
              <a:miter lim="400000"/>
            </a:ln>
            <a:effectLst/>
          </p:spPr>
        </p:pic>
        <p:pic>
          <p:nvPicPr>
            <p:cNvPr id="416" name="pasted-image.pdf"/>
            <p:cNvPicPr/>
            <p:nvPr/>
          </p:nvPicPr>
          <p:blipFill>
            <a:blip r:embed="rId11">
              <a:extLst/>
            </a:blip>
            <a:stretch>
              <a:fillRect/>
            </a:stretch>
          </p:blipFill>
          <p:spPr>
            <a:xfrm>
              <a:off x="783330" y="78358"/>
              <a:ext cx="180827" cy="229047"/>
            </a:xfrm>
            <a:prstGeom prst="rect">
              <a:avLst/>
            </a:prstGeom>
            <a:ln w="3175" cap="flat">
              <a:noFill/>
              <a:miter lim="400000"/>
            </a:ln>
            <a:effectLst/>
          </p:spPr>
        </p:pic>
      </p:grpSp>
      <p:sp>
        <p:nvSpPr>
          <p:cNvPr id="418" name="Shape 418"/>
          <p:cNvSpPr>
            <a:spLocks noGrp="1"/>
          </p:cNvSpPr>
          <p:nvPr>
            <p:ph type="title" idx="4294967295"/>
          </p:nvPr>
        </p:nvSpPr>
        <p:spPr>
          <a:xfrm>
            <a:off x="273579" y="146964"/>
            <a:ext cx="8410576" cy="460376"/>
          </a:xfrm>
          <a:prstGeom prst="rect">
            <a:avLst/>
          </a:prstGeom>
        </p:spPr>
        <p:txBody>
          <a:bodyPr/>
          <a:lstStyle>
            <a:lvl1pPr>
              <a:lnSpc>
                <a:spcPct val="100000"/>
              </a:lnSpc>
              <a:defRPr sz="26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600">
                <a:solidFill>
                  <a:srgbClr val="29756E"/>
                </a:solidFill>
                <a:uFill>
                  <a:solidFill>
                    <a:srgbClr val="2C95DD"/>
                  </a:solidFill>
                </a:uFill>
              </a:rPr>
              <a:t>Cloud Foundry Architecture Stack</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a:spLocks noGrp="1"/>
          </p:cNvSpPr>
          <p:nvPr>
            <p:ph type="title"/>
          </p:nvPr>
        </p:nvSpPr>
        <p:spPr>
          <a:prstGeom prst="rect">
            <a:avLst/>
          </a:prstGeom>
        </p:spPr>
        <p:txBody>
          <a:bodyPr/>
          <a:lstStyle/>
          <a:p>
            <a:pPr lvl="0">
              <a:defRPr sz="1800" b="0">
                <a:solidFill>
                  <a:srgbClr val="000000"/>
                </a:solidFill>
                <a:uFillTx/>
              </a:defRPr>
            </a:pPr>
            <a:r>
              <a:rPr sz="3600" b="1">
                <a:solidFill>
                  <a:srgbClr val="F16F3B"/>
                </a:solidFill>
                <a:uFill>
                  <a:solidFill>
                    <a:srgbClr val="F16F3B"/>
                  </a:solidFill>
                </a:uFill>
              </a:rPr>
              <a:t>What’s on Pivotal CF for an operator?</a:t>
            </a:r>
          </a:p>
        </p:txBody>
      </p:sp>
      <p:sp>
        <p:nvSpPr>
          <p:cNvPr id="421" name="Shape 421"/>
          <p:cNvSpPr>
            <a:spLocks noGrp="1"/>
          </p:cNvSpPr>
          <p:nvPr>
            <p:ph type="body" idx="1"/>
          </p:nvPr>
        </p:nvSpPr>
        <p:spPr>
          <a:prstGeom prst="rect">
            <a:avLst/>
          </a:prstGeom>
        </p:spPr>
        <p:txBody>
          <a:bodyPr/>
          <a:lstStyle/>
          <a:p>
            <a:pPr lvl="0"/>
            <a:endParaRPr/>
          </a:p>
        </p:txBody>
      </p:sp>
      <p:sp>
        <p:nvSpPr>
          <p:cNvPr id="422" name="Shape 42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19</a:t>
            </a:fld>
            <a:endParaRPr sz="800">
              <a:solidFill>
                <a:srgbClr val="808080"/>
              </a:solidFill>
              <a:uFill>
                <a:solidFill>
                  <a:srgbClr val="808080"/>
                </a:solidFill>
              </a:u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tx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t>The Power of Cloud-Native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uLnTx/>
                  <a:uFillTx/>
                  <a:latin typeface="+mj-lt"/>
                  <a:ea typeface="Calibri"/>
                  <a:cs typeface="Calibri"/>
                </a:rPr>
                <a:t>IaaS</a:t>
              </a:r>
              <a:endParaRPr kumimoji="0" lang="en-US" sz="1400" b="0" i="0" u="none" strike="noStrike" kern="0" cap="none" spc="0" normalizeH="0" baseline="0" noProof="0" dirty="0">
                <a:ln>
                  <a:noFill/>
                </a:ln>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1C7B70"/>
                </a:solidFill>
                <a:latin typeface="+mj-lt"/>
                <a:ea typeface="Calibri"/>
                <a:cs typeface="Calibri"/>
              </a:rPr>
              <a:t>Choice of</a:t>
            </a:r>
            <a:r>
              <a:rPr lang="en-US" sz="1400" b="1" kern="0" noProof="0" dirty="0" smtClean="0">
                <a:solidFill>
                  <a:srgbClr val="1C7B70"/>
                </a:solidFill>
                <a:latin typeface="+mj-lt"/>
                <a:ea typeface="Calibri"/>
                <a:cs typeface="Calibri"/>
              </a:rPr>
              <a:t> </a:t>
            </a:r>
            <a:r>
              <a:rPr lang="en-US" sz="1400" b="1" kern="0" noProof="0" dirty="0" err="1" smtClean="0">
                <a:solidFill>
                  <a:srgbClr val="1C7B70"/>
                </a:solidFill>
                <a:latin typeface="+mj-lt"/>
                <a:ea typeface="Calibri"/>
                <a:cs typeface="Calibri"/>
              </a:rPr>
              <a:t>IaaS</a:t>
            </a:r>
            <a:endParaRPr kumimoji="0" lang="en-US" sz="1400" b="1" i="0" u="none" strike="noStrike" kern="0" cap="none" spc="0" normalizeH="0" baseline="0" noProof="0" dirty="0">
              <a:ln>
                <a:noFill/>
              </a:ln>
              <a:solidFill>
                <a:srgbClr val="1C7B70"/>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kern="0" dirty="0" smtClean="0">
                <a:solidFill>
                  <a:sysClr val="windowText" lastClr="000000"/>
                </a:solidFill>
                <a:latin typeface="Calibri"/>
                <a:cs typeface="Calibri"/>
              </a:rPr>
              <a:t>Business Value, Agility &amp; Cost Savings</a:t>
            </a:r>
            <a:endParaRPr lang="en-US" sz="1400" kern="0" dirty="0">
              <a:solidFill>
                <a:sysClr val="windowText" lastClr="000000"/>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spTree>
    <p:extLst>
      <p:ext uri="{BB962C8B-B14F-4D97-AF65-F5344CB8AC3E}">
        <p14:creationId xmlns:p14="http://schemas.microsoft.com/office/powerpoint/2010/main" val="3830033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Pivotal CF operations</a:t>
            </a:r>
          </a:p>
        </p:txBody>
      </p:sp>
      <p:pic>
        <p:nvPicPr>
          <p:cNvPr id="426" name="pasted-image.png"/>
          <p:cNvPicPr/>
          <p:nvPr/>
        </p:nvPicPr>
        <p:blipFill>
          <a:blip r:embed="rId2">
            <a:extLst/>
          </a:blip>
          <a:stretch>
            <a:fillRect/>
          </a:stretch>
        </p:blipFill>
        <p:spPr>
          <a:xfrm>
            <a:off x="1651287" y="1388741"/>
            <a:ext cx="1892814"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a:solidFill>
                  <a:srgbClr val="29756E"/>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a:solidFill>
                  <a:srgbClr val="29756E"/>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21</a:t>
            </a:fld>
            <a:endParaRPr sz="800">
              <a:solidFill>
                <a:srgbClr val="808080"/>
              </a:solidFill>
              <a:uFill>
                <a:solidFill>
                  <a:srgbClr val="808080"/>
                </a:solidFill>
              </a:uFill>
            </a:endParaRPr>
          </a:p>
        </p:txBody>
      </p:sp>
      <p:pic>
        <p:nvPicPr>
          <p:cNvPr id="505" name="pasted-image.png"/>
          <p:cNvPicPr/>
          <p:nvPr/>
        </p:nvPicPr>
        <p:blipFill>
          <a:blip r:embed="rId2">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sp>
        <p:nvSpPr>
          <p:cNvPr id="519" name="Shape 519"/>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fill="hold"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22</a:t>
            </a:fld>
            <a:endParaRPr sz="800">
              <a:solidFill>
                <a:srgbClr val="808080"/>
              </a:solidFill>
              <a:uFill>
                <a:solidFill>
                  <a:srgbClr val="808080"/>
                </a:solidFill>
              </a:uFill>
            </a:endParaRPr>
          </a:p>
        </p:txBody>
      </p:sp>
      <p:grpSp>
        <p:nvGrpSpPr>
          <p:cNvPr id="504" name="Group 504"/>
          <p:cNvGrpSpPr/>
          <p:nvPr/>
        </p:nvGrpSpPr>
        <p:grpSpPr>
          <a:xfrm>
            <a:off x="5469016" y="104621"/>
            <a:ext cx="3037443" cy="891670"/>
            <a:chOff x="0" y="0"/>
            <a:chExt cx="3037441" cy="891668"/>
          </a:xfrm>
        </p:grpSpPr>
        <p:sp>
          <p:nvSpPr>
            <p:cNvPr id="502" name="Shape 502"/>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03"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05"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09" name="Group 509"/>
          <p:cNvGrpSpPr/>
          <p:nvPr/>
        </p:nvGrpSpPr>
        <p:grpSpPr>
          <a:xfrm>
            <a:off x="5033800" y="1773060"/>
            <a:ext cx="3507446" cy="882510"/>
            <a:chOff x="267585" y="85153"/>
            <a:chExt cx="3507444" cy="882509"/>
          </a:xfrm>
        </p:grpSpPr>
        <p:sp>
          <p:nvSpPr>
            <p:cNvPr id="507" name="Shape 507"/>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12" name="Group 512"/>
          <p:cNvGrpSpPr/>
          <p:nvPr/>
        </p:nvGrpSpPr>
        <p:grpSpPr>
          <a:xfrm>
            <a:off x="5783018" y="2607861"/>
            <a:ext cx="3054163" cy="802064"/>
            <a:chOff x="342900" y="-553452"/>
            <a:chExt cx="3054161" cy="802063"/>
          </a:xfrm>
        </p:grpSpPr>
        <p:sp>
          <p:nvSpPr>
            <p:cNvPr id="510" name="Shape 5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15" name="Group 515"/>
          <p:cNvGrpSpPr/>
          <p:nvPr/>
        </p:nvGrpSpPr>
        <p:grpSpPr>
          <a:xfrm>
            <a:off x="5054475" y="2944083"/>
            <a:ext cx="3368248" cy="935021"/>
            <a:chOff x="1989823" y="-47045"/>
            <a:chExt cx="3368246" cy="935020"/>
          </a:xfrm>
        </p:grpSpPr>
        <p:pic>
          <p:nvPicPr>
            <p:cNvPr id="5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14" name="Shape 5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18" name="Group 518"/>
          <p:cNvGrpSpPr/>
          <p:nvPr/>
        </p:nvGrpSpPr>
        <p:grpSpPr>
          <a:xfrm>
            <a:off x="5666399" y="3417348"/>
            <a:ext cx="2618229" cy="1250799"/>
            <a:chOff x="0" y="-101600"/>
            <a:chExt cx="2618228" cy="1250797"/>
          </a:xfrm>
        </p:grpSpPr>
        <p:sp>
          <p:nvSpPr>
            <p:cNvPr id="516" name="Shape 516"/>
            <p:cNvSpPr/>
            <p:nvPr/>
          </p:nvSpPr>
          <p:spPr>
            <a:xfrm>
              <a:off x="0" y="393390"/>
              <a:ext cx="2133462"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a:solidFill>
                    <a:srgbClr val="848387"/>
                  </a:solidFill>
                  <a:uFillTx/>
                  <a:latin typeface="Cooper Black"/>
                  <a:ea typeface="Cooper Black"/>
                  <a:cs typeface="Cooper Black"/>
                  <a:sym typeface="Cooper Black"/>
                </a:defRPr>
              </a:lvl1pPr>
            </a:lstStyle>
            <a:p>
              <a:pPr lvl="0">
                <a:defRPr>
                  <a:solidFill>
                    <a:srgbClr val="000000"/>
                  </a:solidFill>
                </a:defRPr>
              </a:pPr>
              <a:r>
                <a:rPr>
                  <a:solidFill>
                    <a:srgbClr val="848387"/>
                  </a:solidFill>
                </a:rPr>
                <a:t>Setup log streaming</a:t>
              </a:r>
            </a:p>
          </p:txBody>
        </p:sp>
        <p:pic>
          <p:nvPicPr>
            <p:cNvPr id="517" name="pasted-image.png"/>
            <p:cNvPicPr/>
            <p:nvPr/>
          </p:nvPicPr>
          <p:blipFill>
            <a:blip r:embed="rId8">
              <a:extLst/>
            </a:blip>
            <a:stretch>
              <a:fillRect/>
            </a:stretch>
          </p:blipFill>
          <p:spPr>
            <a:xfrm>
              <a:off x="1680130" y="-101600"/>
              <a:ext cx="938099" cy="1250798"/>
            </a:xfrm>
            <a:prstGeom prst="rect">
              <a:avLst/>
            </a:prstGeom>
            <a:ln w="12700" cap="flat">
              <a:noFill/>
              <a:miter lim="400000"/>
            </a:ln>
            <a:effectLst/>
          </p:spPr>
        </p:pic>
      </p:grpSp>
      <p:sp>
        <p:nvSpPr>
          <p:cNvPr id="519" name="Shape 519"/>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grpSp>
        <p:nvGrpSpPr>
          <p:cNvPr id="522" name="Group 522"/>
          <p:cNvGrpSpPr/>
          <p:nvPr/>
        </p:nvGrpSpPr>
        <p:grpSpPr>
          <a:xfrm>
            <a:off x="5061573" y="990796"/>
            <a:ext cx="3354053" cy="953837"/>
            <a:chOff x="514045" y="-62594"/>
            <a:chExt cx="3354051" cy="953835"/>
          </a:xfrm>
        </p:grpSpPr>
        <p:pic>
          <p:nvPicPr>
            <p:cNvPr id="520"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21" name="Shape 521"/>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Tree>
    <p:extLst>
      <p:ext uri="{BB962C8B-B14F-4D97-AF65-F5344CB8AC3E}">
        <p14:creationId xmlns:p14="http://schemas.microsoft.com/office/powerpoint/2010/main" val="35940914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18"/>
                                        </p:tgtEl>
                                        <p:attrNameLst>
                                          <p:attrName>style.visibility</p:attrName>
                                        </p:attrNameLst>
                                      </p:cBhvr>
                                      <p:to>
                                        <p:strVal val="visible"/>
                                      </p:to>
                                    </p:set>
                                    <p:anim calcmode="lin" valueType="num">
                                      <p:cBhvr>
                                        <p:cTn id="7" dur="750" fill="hold"/>
                                        <p:tgtEl>
                                          <p:spTgt spid="518"/>
                                        </p:tgtEl>
                                        <p:attrNameLst>
                                          <p:attrName>ppt_w</p:attrName>
                                        </p:attrNameLst>
                                      </p:cBhvr>
                                      <p:tavLst>
                                        <p:tav tm="0">
                                          <p:val>
                                            <p:fltVal val="0"/>
                                          </p:val>
                                        </p:tav>
                                        <p:tav tm="100000">
                                          <p:val>
                                            <p:strVal val="#ppt_w"/>
                                          </p:val>
                                        </p:tav>
                                      </p:tavLst>
                                    </p:anim>
                                    <p:anim calcmode="lin" valueType="num">
                                      <p:cBhvr>
                                        <p:cTn id="8" dur="750" fill="hold"/>
                                        <p:tgtEl>
                                          <p:spTgt spid="5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23</a:t>
            </a:fld>
            <a:endParaRPr sz="800">
              <a:solidFill>
                <a:srgbClr val="808080"/>
              </a:solidFill>
              <a:uFill>
                <a:solidFill>
                  <a:srgbClr val="808080"/>
                </a:solidFill>
              </a:uFill>
            </a:endParaRPr>
          </a:p>
        </p:txBody>
      </p:sp>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8"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29" name="Picture 528"/>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507446" cy="882510"/>
            <a:chOff x="267585" y="85153"/>
            <a:chExt cx="3507444" cy="882509"/>
          </a:xfrm>
        </p:grpSpPr>
        <p:sp>
          <p:nvSpPr>
            <p:cNvPr id="530" name="Shape 530"/>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31"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5783018" y="2607861"/>
            <a:ext cx="3054163" cy="802064"/>
            <a:chOff x="342900" y="-553452"/>
            <a:chExt cx="3054161" cy="802063"/>
          </a:xfrm>
        </p:grpSpPr>
        <p:sp>
          <p:nvSpPr>
            <p:cNvPr id="533" name="Shape 533"/>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34"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38" name="Group 538"/>
          <p:cNvGrpSpPr/>
          <p:nvPr/>
        </p:nvGrpSpPr>
        <p:grpSpPr>
          <a:xfrm>
            <a:off x="5054475" y="2944083"/>
            <a:ext cx="3368248" cy="935021"/>
            <a:chOff x="1989823" y="-47045"/>
            <a:chExt cx="3368246" cy="935020"/>
          </a:xfrm>
        </p:grpSpPr>
        <p:pic>
          <p:nvPicPr>
            <p:cNvPr id="536"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41" name="Group 541"/>
          <p:cNvGrpSpPr/>
          <p:nvPr/>
        </p:nvGrpSpPr>
        <p:grpSpPr>
          <a:xfrm>
            <a:off x="5666399" y="3716283"/>
            <a:ext cx="2211829" cy="915352"/>
            <a:chOff x="0" y="197334"/>
            <a:chExt cx="2211828" cy="915350"/>
          </a:xfrm>
        </p:grpSpPr>
        <p:sp>
          <p:nvSpPr>
            <p:cNvPr id="539" name="Shape 539"/>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40"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pic>
        <p:nvPicPr>
          <p:cNvPr id="542" name="pasted-image.png"/>
          <p:cNvPicPr/>
          <p:nvPr/>
        </p:nvPicPr>
        <p:blipFill>
          <a:blip r:embed="rId9">
            <a:extLst/>
          </a:blip>
          <a:stretch>
            <a:fillRect/>
          </a:stretch>
        </p:blipFill>
        <p:spPr>
          <a:xfrm>
            <a:off x="-132803" y="2783982"/>
            <a:ext cx="2274888" cy="1706166"/>
          </a:xfrm>
          <a:prstGeom prst="rect">
            <a:avLst/>
          </a:prstGeom>
          <a:ln w="12700">
            <a:miter lim="400000"/>
          </a:ln>
        </p:spPr>
      </p:pic>
      <p:sp>
        <p:nvSpPr>
          <p:cNvPr id="543" name="Shape 543"/>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544" name="Shape 544"/>
          <p:cNvSpPr/>
          <p:nvPr/>
        </p:nvSpPr>
        <p:spPr>
          <a:xfrm>
            <a:off x="2570938" y="3384539"/>
            <a:ext cx="16409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App Deployed</a:t>
            </a:r>
          </a:p>
        </p:txBody>
      </p:sp>
      <p:pic>
        <p:nvPicPr>
          <p:cNvPr id="545" name="Picture 544"/>
          <p:cNvPicPr/>
          <p:nvPr/>
        </p:nvPicPr>
        <p:blipFill>
          <a:blip r:embed="rId10">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11">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
        <p:nvSpPr>
          <p:cNvPr id="549" name="Shape 549"/>
          <p:cNvSpPr/>
          <p:nvPr/>
        </p:nvSpPr>
        <p:spPr>
          <a:xfrm flipV="1">
            <a:off x="8820150" y="348022"/>
            <a:ext cx="0" cy="4090522"/>
          </a:xfrm>
          <a:prstGeom prst="line">
            <a:avLst/>
          </a:prstGeom>
          <a:ln w="38100">
            <a:solidFill>
              <a:srgbClr val="007CA2"/>
            </a:solidFill>
            <a:custDash>
              <a:ds d="200000" sp="200000"/>
            </a:custDash>
            <a:miter lim="400000"/>
            <a:headEnd type="arrow"/>
            <a:tailEnd type="arrow"/>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550" name="Shape 550"/>
          <p:cNvSpPr/>
          <p:nvPr/>
        </p:nvSpPr>
        <p:spPr>
          <a:xfrm>
            <a:off x="4837883" y="52526"/>
            <a:ext cx="3868861" cy="4547688"/>
          </a:xfrm>
          <a:prstGeom prst="roundRect">
            <a:avLst>
              <a:gd name="adj" fmla="val 6291"/>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551" name="pasted-image.png"/>
          <p:cNvPicPr/>
          <p:nvPr/>
        </p:nvPicPr>
        <p:blipFill>
          <a:blip r:embed="rId12">
            <a:extLst/>
          </a:blip>
          <a:stretch>
            <a:fillRect/>
          </a:stretch>
        </p:blipFill>
        <p:spPr>
          <a:xfrm>
            <a:off x="4837883" y="543285"/>
            <a:ext cx="2166406" cy="4332811"/>
          </a:xfrm>
          <a:prstGeom prst="rect">
            <a:avLst/>
          </a:prstGeom>
          <a:ln w="12700">
            <a:miter lim="400000"/>
          </a:ln>
        </p:spPr>
      </p:pic>
      <p:pic>
        <p:nvPicPr>
          <p:cNvPr id="552" name="pasted-image.png"/>
          <p:cNvPicPr/>
          <p:nvPr/>
        </p:nvPicPr>
        <p:blipFill>
          <a:blip r:embed="rId13">
            <a:extLst/>
          </a:blip>
          <a:stretch>
            <a:fillRect/>
          </a:stretch>
        </p:blipFill>
        <p:spPr>
          <a:xfrm>
            <a:off x="6588678" y="2035792"/>
            <a:ext cx="2166406" cy="250219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type="lt">
                                    <p:tmAbs val="0"/>
                                  </p:iterate>
                                  <p:childTnLst>
                                    <p:set>
                                      <p:cBhvr>
                                        <p:cTn id="6" fill="hold"/>
                                        <p:tgtEl>
                                          <p:spTgt spid="544"/>
                                        </p:tgtEl>
                                        <p:attrNameLst>
                                          <p:attrName>style.visibility</p:attrName>
                                        </p:attrNameLst>
                                      </p:cBhvr>
                                      <p:to>
                                        <p:strVal val="visible"/>
                                      </p:to>
                                    </p:set>
                                  </p:childTnLst>
                                </p:cTn>
                              </p:par>
                            </p:childTnLst>
                          </p:cTn>
                        </p:par>
                        <p:par>
                          <p:cTn id="7" fill="hold">
                            <p:stCondLst>
                              <p:cond delay="0"/>
                            </p:stCondLst>
                            <p:childTnLst>
                              <p:par>
                                <p:cTn id="8" presetID="4" presetClass="entr" presetSubtype="32" fill="hold" grpId="2" nodeType="afterEffect">
                                  <p:stCondLst>
                                    <p:cond delay="0"/>
                                  </p:stCondLst>
                                  <p:iterate>
                                    <p:tmAbs val="0"/>
                                  </p:iterate>
                                  <p:childTnLst>
                                    <p:set>
                                      <p:cBhvr>
                                        <p:cTn id="9" fill="hold"/>
                                        <p:tgtEl>
                                          <p:spTgt spid="542"/>
                                        </p:tgtEl>
                                        <p:attrNameLst>
                                          <p:attrName>style.visibility</p:attrName>
                                        </p:attrNameLst>
                                      </p:cBhvr>
                                      <p:to>
                                        <p:strVal val="visible"/>
                                      </p:to>
                                    </p:set>
                                    <p:animEffect transition="in" filter="box(out)">
                                      <p:cBhvr>
                                        <p:cTn id="10" dur="1000"/>
                                        <p:tgtEl>
                                          <p:spTgt spid="54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3" nodeType="clickEffect">
                                  <p:stCondLst>
                                    <p:cond delay="0"/>
                                  </p:stCondLst>
                                  <p:iterate>
                                    <p:tmAbs val="0"/>
                                  </p:iterate>
                                  <p:childTnLst>
                                    <p:set>
                                      <p:cBhvr>
                                        <p:cTn id="14" fill="hold"/>
                                        <p:tgtEl>
                                          <p:spTgt spid="550"/>
                                        </p:tgtEl>
                                        <p:attrNameLst>
                                          <p:attrName>style.visibility</p:attrName>
                                        </p:attrNameLst>
                                      </p:cBhvr>
                                      <p:to>
                                        <p:strVal val="visible"/>
                                      </p:to>
                                    </p:set>
                                    <p:animEffect transition="in" filter="wipe(left)">
                                      <p:cBhvr>
                                        <p:cTn id="15" dur="1500"/>
                                        <p:tgtEl>
                                          <p:spTgt spid="550"/>
                                        </p:tgtEl>
                                      </p:cBhvr>
                                    </p:animEffect>
                                  </p:childTnLst>
                                </p:cTn>
                              </p:par>
                            </p:childTnLst>
                          </p:cTn>
                        </p:par>
                        <p:par>
                          <p:cTn id="16" fill="hold">
                            <p:stCondLst>
                              <p:cond delay="1500"/>
                            </p:stCondLst>
                            <p:childTnLst>
                              <p:par>
                                <p:cTn id="17" presetID="4" presetClass="entr" presetSubtype="32" fill="hold" grpId="4" nodeType="afterEffect">
                                  <p:stCondLst>
                                    <p:cond delay="0"/>
                                  </p:stCondLst>
                                  <p:iterate>
                                    <p:tmAbs val="0"/>
                                  </p:iterate>
                                  <p:childTnLst>
                                    <p:set>
                                      <p:cBhvr>
                                        <p:cTn id="18" fill="hold"/>
                                        <p:tgtEl>
                                          <p:spTgt spid="549"/>
                                        </p:tgtEl>
                                        <p:attrNameLst>
                                          <p:attrName>style.visibility</p:attrName>
                                        </p:attrNameLst>
                                      </p:cBhvr>
                                      <p:to>
                                        <p:strVal val="visible"/>
                                      </p:to>
                                    </p:set>
                                    <p:animEffect transition="in" filter="box(out)">
                                      <p:cBhvr>
                                        <p:cTn id="19" dur="1000"/>
                                        <p:tgtEl>
                                          <p:spTgt spid="549"/>
                                        </p:tgtEl>
                                      </p:cBhvr>
                                    </p:animEffect>
                                  </p:childTnLst>
                                </p:cTn>
                              </p:par>
                            </p:childTnLst>
                          </p:cTn>
                        </p:par>
                        <p:par>
                          <p:cTn id="20" fill="hold">
                            <p:stCondLst>
                              <p:cond delay="2500"/>
                            </p:stCondLst>
                            <p:childTnLst>
                              <p:par>
                                <p:cTn id="21" presetID="2" presetClass="entr" presetSubtype="8" fill="hold" grpId="5" nodeType="afterEffect">
                                  <p:stCondLst>
                                    <p:cond delay="0"/>
                                  </p:stCondLst>
                                  <p:iterate>
                                    <p:tmAbs val="0"/>
                                  </p:iterate>
                                  <p:childTnLst>
                                    <p:set>
                                      <p:cBhvr>
                                        <p:cTn id="22" fill="hold"/>
                                        <p:tgtEl>
                                          <p:spTgt spid="551"/>
                                        </p:tgtEl>
                                        <p:attrNameLst>
                                          <p:attrName>style.visibility</p:attrName>
                                        </p:attrNameLst>
                                      </p:cBhvr>
                                      <p:to>
                                        <p:strVal val="visible"/>
                                      </p:to>
                                    </p:set>
                                    <p:anim calcmode="lin" valueType="num">
                                      <p:cBhvr>
                                        <p:cTn id="23" dur="1000" fill="hold"/>
                                        <p:tgtEl>
                                          <p:spTgt spid="551"/>
                                        </p:tgtEl>
                                        <p:attrNameLst>
                                          <p:attrName>ppt_x</p:attrName>
                                        </p:attrNameLst>
                                      </p:cBhvr>
                                      <p:tavLst>
                                        <p:tav tm="0">
                                          <p:val>
                                            <p:strVal val="0-#ppt_w/2"/>
                                          </p:val>
                                        </p:tav>
                                        <p:tav tm="100000">
                                          <p:val>
                                            <p:strVal val="#ppt_x"/>
                                          </p:val>
                                        </p:tav>
                                      </p:tavLst>
                                    </p:anim>
                                    <p:anim calcmode="lin" valueType="num">
                                      <p:cBhvr>
                                        <p:cTn id="24" dur="1000" fill="hold"/>
                                        <p:tgtEl>
                                          <p:spTgt spid="551"/>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23" presetClass="entr" presetSubtype="16" fill="hold" grpId="6" nodeType="afterEffect">
                                  <p:stCondLst>
                                    <p:cond delay="500"/>
                                  </p:stCondLst>
                                  <p:iterate>
                                    <p:tmAbs val="0"/>
                                  </p:iterate>
                                  <p:childTnLst>
                                    <p:set>
                                      <p:cBhvr>
                                        <p:cTn id="27" fill="hold"/>
                                        <p:tgtEl>
                                          <p:spTgt spid="552"/>
                                        </p:tgtEl>
                                        <p:attrNameLst>
                                          <p:attrName>style.visibility</p:attrName>
                                        </p:attrNameLst>
                                      </p:cBhvr>
                                      <p:to>
                                        <p:strVal val="visible"/>
                                      </p:to>
                                    </p:set>
                                    <p:anim calcmode="lin" valueType="num">
                                      <p:cBhvr>
                                        <p:cTn id="28" dur="750" fill="hold"/>
                                        <p:tgtEl>
                                          <p:spTgt spid="552"/>
                                        </p:tgtEl>
                                        <p:attrNameLst>
                                          <p:attrName>ppt_w</p:attrName>
                                        </p:attrNameLst>
                                      </p:cBhvr>
                                      <p:tavLst>
                                        <p:tav tm="0">
                                          <p:val>
                                            <p:fltVal val="0"/>
                                          </p:val>
                                        </p:tav>
                                        <p:tav tm="100000">
                                          <p:val>
                                            <p:strVal val="#ppt_w"/>
                                          </p:val>
                                        </p:tav>
                                      </p:tavLst>
                                    </p:anim>
                                    <p:anim calcmode="lin" valueType="num">
                                      <p:cBhvr>
                                        <p:cTn id="29" dur="750" fill="hold"/>
                                        <p:tgtEl>
                                          <p:spTgt spid="5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2" animBg="1" advAuto="0"/>
      <p:bldP spid="544" grpId="1" animBg="1" advAuto="0"/>
      <p:bldP spid="549" grpId="4" animBg="1" advAuto="0"/>
      <p:bldP spid="550" grpId="3" animBg="1" advAuto="0"/>
      <p:bldP spid="551" grpId="5" animBg="1" advAuto="0"/>
      <p:bldP spid="552" grpId="6"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24</a:t>
            </a:fld>
            <a:endParaRPr sz="800">
              <a:solidFill>
                <a:srgbClr val="808080"/>
              </a:solidFill>
              <a:uFill>
                <a:solidFill>
                  <a:srgbClr val="808080"/>
                </a:solidFill>
              </a:uFill>
            </a:endParaRPr>
          </a:p>
        </p:txBody>
      </p:sp>
      <p:grpSp>
        <p:nvGrpSpPr>
          <p:cNvPr id="557" name="Group 557"/>
          <p:cNvGrpSpPr/>
          <p:nvPr/>
        </p:nvGrpSpPr>
        <p:grpSpPr>
          <a:xfrm>
            <a:off x="5469016" y="104621"/>
            <a:ext cx="3037443" cy="891670"/>
            <a:chOff x="0" y="0"/>
            <a:chExt cx="3037441" cy="891668"/>
          </a:xfrm>
        </p:grpSpPr>
        <p:sp>
          <p:nvSpPr>
            <p:cNvPr id="555" name="Shape 55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5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58"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561" name="Group 561"/>
          <p:cNvGrpSpPr/>
          <p:nvPr/>
        </p:nvGrpSpPr>
        <p:grpSpPr>
          <a:xfrm>
            <a:off x="5153070" y="990796"/>
            <a:ext cx="3171059" cy="901797"/>
            <a:chOff x="485999" y="-59179"/>
            <a:chExt cx="3171058" cy="901795"/>
          </a:xfrm>
        </p:grpSpPr>
        <p:pic>
          <p:nvPicPr>
            <p:cNvPr id="559"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560" name="Shape 560"/>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564" name="Group 564"/>
          <p:cNvGrpSpPr/>
          <p:nvPr/>
        </p:nvGrpSpPr>
        <p:grpSpPr>
          <a:xfrm>
            <a:off x="5033800" y="1773060"/>
            <a:ext cx="3507446" cy="725777"/>
            <a:chOff x="267585" y="85153"/>
            <a:chExt cx="3507444" cy="725776"/>
          </a:xfrm>
        </p:grpSpPr>
        <p:sp>
          <p:nvSpPr>
            <p:cNvPr id="562" name="Shape 562"/>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563"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67" name="Group 567"/>
          <p:cNvGrpSpPr/>
          <p:nvPr/>
        </p:nvGrpSpPr>
        <p:grpSpPr>
          <a:xfrm>
            <a:off x="5783018" y="2607861"/>
            <a:ext cx="3054163" cy="802064"/>
            <a:chOff x="342900" y="-553452"/>
            <a:chExt cx="3054161" cy="802063"/>
          </a:xfrm>
        </p:grpSpPr>
        <p:sp>
          <p:nvSpPr>
            <p:cNvPr id="565" name="Shape 565"/>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66"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70" name="Group 570"/>
          <p:cNvGrpSpPr/>
          <p:nvPr/>
        </p:nvGrpSpPr>
        <p:grpSpPr>
          <a:xfrm>
            <a:off x="5054475" y="2944083"/>
            <a:ext cx="3368248" cy="935021"/>
            <a:chOff x="1989823" y="-47045"/>
            <a:chExt cx="3368246" cy="935020"/>
          </a:xfrm>
        </p:grpSpPr>
        <p:pic>
          <p:nvPicPr>
            <p:cNvPr id="568"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69" name="Shape 569"/>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73" name="Group 573"/>
          <p:cNvGrpSpPr/>
          <p:nvPr/>
        </p:nvGrpSpPr>
        <p:grpSpPr>
          <a:xfrm>
            <a:off x="5666399" y="3716283"/>
            <a:ext cx="2211829" cy="915352"/>
            <a:chOff x="0" y="197334"/>
            <a:chExt cx="2211828" cy="915350"/>
          </a:xfrm>
        </p:grpSpPr>
        <p:sp>
          <p:nvSpPr>
            <p:cNvPr id="571" name="Shape 571"/>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72"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574" name="Shape 574"/>
          <p:cNvSpPr/>
          <p:nvPr/>
        </p:nvSpPr>
        <p:spPr>
          <a:xfrm>
            <a:off x="340881" y="987055"/>
            <a:ext cx="1602989"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575" name="Shape 575"/>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576" name="Shape 576"/>
          <p:cNvSpPr/>
          <p:nvPr/>
        </p:nvSpPr>
        <p:spPr>
          <a:xfrm rot="21505997">
            <a:off x="2254203" y="443948"/>
            <a:ext cx="1835260" cy="3752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Deploy to Test</a:t>
            </a:r>
          </a:p>
        </p:txBody>
      </p:sp>
      <p:sp>
        <p:nvSpPr>
          <p:cNvPr id="577" name="Shape 577"/>
          <p:cNvSpPr/>
          <p:nvPr/>
        </p:nvSpPr>
        <p:spPr>
          <a:xfrm rot="21593395">
            <a:off x="1597222" y="2065259"/>
            <a:ext cx="1793284"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Deploy to QA</a:t>
            </a:r>
          </a:p>
        </p:txBody>
      </p:sp>
      <p:sp>
        <p:nvSpPr>
          <p:cNvPr id="578" name="Shape 578"/>
          <p:cNvSpPr/>
          <p:nvPr/>
        </p:nvSpPr>
        <p:spPr>
          <a:xfrm rot="21300000">
            <a:off x="1772109" y="3301619"/>
            <a:ext cx="2799448" cy="3629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Promote to production</a:t>
            </a:r>
          </a:p>
        </p:txBody>
      </p:sp>
      <p:sp>
        <p:nvSpPr>
          <p:cNvPr id="579" name="Shape 579"/>
          <p:cNvSpPr/>
          <p:nvPr/>
        </p:nvSpPr>
        <p:spPr>
          <a:xfrm rot="21167637">
            <a:off x="2112852" y="1309791"/>
            <a:ext cx="1253256"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4D4D4D"/>
                </a:solidFill>
                <a:uFill>
                  <a:solidFill>
                    <a:srgbClr val="4D4D4D"/>
                  </a:solidFill>
                </a:uFill>
              </a:rPr>
              <a:t>Scale up</a:t>
            </a:r>
          </a:p>
        </p:txBody>
      </p:sp>
      <p:sp>
        <p:nvSpPr>
          <p:cNvPr id="580" name="Shape 580"/>
          <p:cNvSpPr/>
          <p:nvPr/>
        </p:nvSpPr>
        <p:spPr>
          <a:xfrm rot="21180000">
            <a:off x="629690" y="1752675"/>
            <a:ext cx="1611760" cy="387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Update app</a:t>
            </a:r>
          </a:p>
        </p:txBody>
      </p:sp>
      <p:sp>
        <p:nvSpPr>
          <p:cNvPr id="581" name="Shape 581"/>
          <p:cNvSpPr/>
          <p:nvPr/>
        </p:nvSpPr>
        <p:spPr>
          <a:xfrm rot="420000">
            <a:off x="2582630" y="4078075"/>
            <a:ext cx="1501513"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Scale down</a:t>
            </a:r>
          </a:p>
        </p:txBody>
      </p:sp>
      <p:sp>
        <p:nvSpPr>
          <p:cNvPr id="582" name="Shape 582"/>
          <p:cNvSpPr/>
          <p:nvPr/>
        </p:nvSpPr>
        <p:spPr>
          <a:xfrm rot="420000">
            <a:off x="2313190" y="1016541"/>
            <a:ext cx="1304551"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Redeploy</a:t>
            </a:r>
          </a:p>
        </p:txBody>
      </p:sp>
      <p:sp>
        <p:nvSpPr>
          <p:cNvPr id="583" name="Shape 583"/>
          <p:cNvSpPr/>
          <p:nvPr/>
        </p:nvSpPr>
        <p:spPr>
          <a:xfrm rot="240000">
            <a:off x="2575469" y="2718291"/>
            <a:ext cx="1742962"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Unbind service</a:t>
            </a:r>
          </a:p>
        </p:txBody>
      </p:sp>
      <p:sp>
        <p:nvSpPr>
          <p:cNvPr id="584" name="Shape 584"/>
          <p:cNvSpPr/>
          <p:nvPr/>
        </p:nvSpPr>
        <p:spPr>
          <a:xfrm rot="20868160">
            <a:off x="2594499" y="1614460"/>
            <a:ext cx="1614746"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Bind service</a:t>
            </a:r>
          </a:p>
        </p:txBody>
      </p:sp>
      <p:sp>
        <p:nvSpPr>
          <p:cNvPr id="585" name="Shape 585"/>
          <p:cNvSpPr/>
          <p:nvPr/>
        </p:nvSpPr>
        <p:spPr>
          <a:xfrm rot="420000">
            <a:off x="253469" y="205265"/>
            <a:ext cx="1727260" cy="3629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Restart server</a:t>
            </a:r>
          </a:p>
        </p:txBody>
      </p:sp>
      <p:sp>
        <p:nvSpPr>
          <p:cNvPr id="586" name="Shape 586"/>
          <p:cNvSpPr/>
          <p:nvPr/>
        </p:nvSpPr>
        <p:spPr>
          <a:xfrm rot="240000">
            <a:off x="2100343" y="2896677"/>
            <a:ext cx="157742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route</a:t>
            </a:r>
          </a:p>
        </p:txBody>
      </p:sp>
      <p:pic>
        <p:nvPicPr>
          <p:cNvPr id="587"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588"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589" name="Shape 589"/>
          <p:cNvSpPr/>
          <p:nvPr/>
        </p:nvSpPr>
        <p:spPr>
          <a:xfrm rot="240000">
            <a:off x="296232" y="1340710"/>
            <a:ext cx="1692286"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Scale Platform</a:t>
            </a:r>
          </a:p>
        </p:txBody>
      </p:sp>
      <p:sp>
        <p:nvSpPr>
          <p:cNvPr id="590" name="Shape 590"/>
          <p:cNvSpPr/>
          <p:nvPr/>
        </p:nvSpPr>
        <p:spPr>
          <a:xfrm rot="20103">
            <a:off x="308678" y="614604"/>
            <a:ext cx="1667394"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Create service</a:t>
            </a:r>
          </a:p>
        </p:txBody>
      </p:sp>
      <p:sp>
        <p:nvSpPr>
          <p:cNvPr id="591" name="Shape 591"/>
          <p:cNvSpPr/>
          <p:nvPr/>
        </p:nvSpPr>
        <p:spPr>
          <a:xfrm rot="20103">
            <a:off x="1398339" y="4271799"/>
            <a:ext cx="128966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Delete App</a:t>
            </a:r>
          </a:p>
        </p:txBody>
      </p:sp>
      <p:sp>
        <p:nvSpPr>
          <p:cNvPr id="592" name="Shape 592"/>
          <p:cNvSpPr/>
          <p:nvPr/>
        </p:nvSpPr>
        <p:spPr>
          <a:xfrm rot="21557452">
            <a:off x="1566794" y="6858"/>
            <a:ext cx="2644525"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Blue-green deployment</a:t>
            </a:r>
          </a:p>
        </p:txBody>
      </p:sp>
      <p:sp>
        <p:nvSpPr>
          <p:cNvPr id="593" name="Shape 593"/>
          <p:cNvSpPr/>
          <p:nvPr/>
        </p:nvSpPr>
        <p:spPr>
          <a:xfrm rot="20962820">
            <a:off x="2888276" y="3659767"/>
            <a:ext cx="1526975"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Check logs</a:t>
            </a:r>
          </a:p>
        </p:txBody>
      </p:sp>
      <p:sp>
        <p:nvSpPr>
          <p:cNvPr id="594" name="Shape 594"/>
          <p:cNvSpPr/>
          <p:nvPr/>
        </p:nvSpPr>
        <p:spPr>
          <a:xfrm rot="20962820">
            <a:off x="1732234" y="3598769"/>
            <a:ext cx="206115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Escale memory</a:t>
            </a:r>
          </a:p>
        </p:txBody>
      </p:sp>
      <p:sp>
        <p:nvSpPr>
          <p:cNvPr id="595" name="Shape 595"/>
          <p:cNvSpPr/>
          <p:nvPr/>
        </p:nvSpPr>
        <p:spPr>
          <a:xfrm rot="21122439">
            <a:off x="2283981" y="2326913"/>
            <a:ext cx="2098810"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Update app server</a:t>
            </a:r>
          </a:p>
        </p:txBody>
      </p:sp>
      <p:sp>
        <p:nvSpPr>
          <p:cNvPr id="596" name="Shape 596"/>
          <p:cNvSpPr/>
          <p:nvPr/>
        </p:nvSpPr>
        <p:spPr>
          <a:xfrm rot="565034">
            <a:off x="2748591" y="869709"/>
            <a:ext cx="14632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JDK</a:t>
            </a:r>
          </a:p>
        </p:txBody>
      </p:sp>
      <p:sp>
        <p:nvSpPr>
          <p:cNvPr id="597" name="Shape 597"/>
          <p:cNvSpPr/>
          <p:nvPr/>
        </p:nvSpPr>
        <p:spPr>
          <a:xfrm rot="21148612">
            <a:off x="2118696" y="208723"/>
            <a:ext cx="1501303"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Upgrade app</a:t>
            </a:r>
          </a:p>
        </p:txBody>
      </p:sp>
    </p:spTree>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xmlns:p14="http://schemas.microsoft.com/office/powerpoint/2010/main" advClick="0" advTm="100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iterate>
                                    <p:tmAbs val="0"/>
                                  </p:iterate>
                                  <p:childTnLst>
                                    <p:set>
                                      <p:cBhvr>
                                        <p:cTn id="12" fill="hold"/>
                                        <p:tgtEl>
                                          <p:spTgt spid="577"/>
                                        </p:tgtEl>
                                        <p:attrNameLst>
                                          <p:attrName>style.visibility</p:attrName>
                                        </p:attrNameLst>
                                      </p:cBhvr>
                                      <p:to>
                                        <p:strVal val="visible"/>
                                      </p:to>
                                    </p:set>
                                    <p:anim calcmode="lin" valueType="num">
                                      <p:cBhvr>
                                        <p:cTn id="13" dur="500" fill="hold"/>
                                        <p:tgtEl>
                                          <p:spTgt spid="577"/>
                                        </p:tgtEl>
                                        <p:attrNameLst>
                                          <p:attrName>ppt_w</p:attrName>
                                        </p:attrNameLst>
                                      </p:cBhvr>
                                      <p:tavLst>
                                        <p:tav tm="0">
                                          <p:val>
                                            <p:fltVal val="0"/>
                                          </p:val>
                                        </p:tav>
                                        <p:tav tm="100000">
                                          <p:val>
                                            <p:strVal val="#ppt_w"/>
                                          </p:val>
                                        </p:tav>
                                      </p:tavLst>
                                    </p:anim>
                                    <p:anim calcmode="lin" valueType="num">
                                      <p:cBhvr>
                                        <p:cTn id="14" dur="500" fill="hold"/>
                                        <p:tgtEl>
                                          <p:spTgt spid="57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3" nodeType="clickEffect">
                                  <p:stCondLst>
                                    <p:cond delay="0"/>
                                  </p:stCondLst>
                                  <p:iterate>
                                    <p:tmAbs val="0"/>
                                  </p:iterate>
                                  <p:childTnLst>
                                    <p:set>
                                      <p:cBhvr>
                                        <p:cTn id="18" fill="hold"/>
                                        <p:tgtEl>
                                          <p:spTgt spid="578"/>
                                        </p:tgtEl>
                                        <p:attrNameLst>
                                          <p:attrName>style.visibility</p:attrName>
                                        </p:attrNameLst>
                                      </p:cBhvr>
                                      <p:to>
                                        <p:strVal val="visible"/>
                                      </p:to>
                                    </p:set>
                                    <p:anim calcmode="lin" valueType="num">
                                      <p:cBhvr>
                                        <p:cTn id="19" dur="350" fill="hold"/>
                                        <p:tgtEl>
                                          <p:spTgt spid="578"/>
                                        </p:tgtEl>
                                        <p:attrNameLst>
                                          <p:attrName>ppt_w</p:attrName>
                                        </p:attrNameLst>
                                      </p:cBhvr>
                                      <p:tavLst>
                                        <p:tav tm="0">
                                          <p:val>
                                            <p:fltVal val="0"/>
                                          </p:val>
                                        </p:tav>
                                        <p:tav tm="100000">
                                          <p:val>
                                            <p:strVal val="#ppt_w"/>
                                          </p:val>
                                        </p:tav>
                                      </p:tavLst>
                                    </p:anim>
                                    <p:anim calcmode="lin" valueType="num">
                                      <p:cBhvr>
                                        <p:cTn id="20" dur="350" fill="hold"/>
                                        <p:tgtEl>
                                          <p:spTgt spid="57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4" nodeType="clickEffect">
                                  <p:stCondLst>
                                    <p:cond delay="0"/>
                                  </p:stCondLst>
                                  <p:iterate>
                                    <p:tmAbs val="0"/>
                                  </p:iterate>
                                  <p:childTnLst>
                                    <p:set>
                                      <p:cBhvr>
                                        <p:cTn id="24" fill="hold"/>
                                        <p:tgtEl>
                                          <p:spTgt spid="579"/>
                                        </p:tgtEl>
                                        <p:attrNameLst>
                                          <p:attrName>style.visibility</p:attrName>
                                        </p:attrNameLst>
                                      </p:cBhvr>
                                      <p:to>
                                        <p:strVal val="visible"/>
                                      </p:to>
                                    </p:set>
                                    <p:anim calcmode="lin" valueType="num">
                                      <p:cBhvr>
                                        <p:cTn id="25" dur="250" fill="hold"/>
                                        <p:tgtEl>
                                          <p:spTgt spid="579"/>
                                        </p:tgtEl>
                                        <p:attrNameLst>
                                          <p:attrName>ppt_w</p:attrName>
                                        </p:attrNameLst>
                                      </p:cBhvr>
                                      <p:tavLst>
                                        <p:tav tm="0">
                                          <p:val>
                                            <p:fltVal val="0"/>
                                          </p:val>
                                        </p:tav>
                                        <p:tav tm="100000">
                                          <p:val>
                                            <p:strVal val="#ppt_w"/>
                                          </p:val>
                                        </p:tav>
                                      </p:tavLst>
                                    </p:anim>
                                    <p:anim calcmode="lin" valueType="num">
                                      <p:cBhvr>
                                        <p:cTn id="26" dur="250" fill="hold"/>
                                        <p:tgtEl>
                                          <p:spTgt spid="57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5" nodeType="clickEffect">
                                  <p:stCondLst>
                                    <p:cond delay="0"/>
                                  </p:stCondLst>
                                  <p:iterate>
                                    <p:tmAbs val="0"/>
                                  </p:iterate>
                                  <p:childTnLst>
                                    <p:set>
                                      <p:cBhvr>
                                        <p:cTn id="30" fill="hold"/>
                                        <p:tgtEl>
                                          <p:spTgt spid="580"/>
                                        </p:tgtEl>
                                        <p:attrNameLst>
                                          <p:attrName>style.visibility</p:attrName>
                                        </p:attrNameLst>
                                      </p:cBhvr>
                                      <p:to>
                                        <p:strVal val="visible"/>
                                      </p:to>
                                    </p:set>
                                    <p:anim calcmode="lin" valueType="num">
                                      <p:cBhvr>
                                        <p:cTn id="31" dur="200" fill="hold"/>
                                        <p:tgtEl>
                                          <p:spTgt spid="580"/>
                                        </p:tgtEl>
                                        <p:attrNameLst>
                                          <p:attrName>ppt_w</p:attrName>
                                        </p:attrNameLst>
                                      </p:cBhvr>
                                      <p:tavLst>
                                        <p:tav tm="0">
                                          <p:val>
                                            <p:fltVal val="0"/>
                                          </p:val>
                                        </p:tav>
                                        <p:tav tm="100000">
                                          <p:val>
                                            <p:strVal val="#ppt_w"/>
                                          </p:val>
                                        </p:tav>
                                      </p:tavLst>
                                    </p:anim>
                                    <p:anim calcmode="lin" valueType="num">
                                      <p:cBhvr>
                                        <p:cTn id="32" dur="200" fill="hold"/>
                                        <p:tgtEl>
                                          <p:spTgt spid="580"/>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6" nodeType="clickEffect">
                                  <p:stCondLst>
                                    <p:cond delay="0"/>
                                  </p:stCondLst>
                                  <p:iterate>
                                    <p:tmAbs val="0"/>
                                  </p:iterate>
                                  <p:childTnLst>
                                    <p:set>
                                      <p:cBhvr>
                                        <p:cTn id="36" fill="hold"/>
                                        <p:tgtEl>
                                          <p:spTgt spid="581"/>
                                        </p:tgtEl>
                                        <p:attrNameLst>
                                          <p:attrName>style.visibility</p:attrName>
                                        </p:attrNameLst>
                                      </p:cBhvr>
                                      <p:to>
                                        <p:strVal val="visible"/>
                                      </p:to>
                                    </p:set>
                                    <p:anim calcmode="lin" valueType="num">
                                      <p:cBhvr>
                                        <p:cTn id="37" dur="250" fill="hold"/>
                                        <p:tgtEl>
                                          <p:spTgt spid="581"/>
                                        </p:tgtEl>
                                        <p:attrNameLst>
                                          <p:attrName>ppt_w</p:attrName>
                                        </p:attrNameLst>
                                      </p:cBhvr>
                                      <p:tavLst>
                                        <p:tav tm="0">
                                          <p:val>
                                            <p:fltVal val="0"/>
                                          </p:val>
                                        </p:tav>
                                        <p:tav tm="100000">
                                          <p:val>
                                            <p:strVal val="#ppt_w"/>
                                          </p:val>
                                        </p:tav>
                                      </p:tavLst>
                                    </p:anim>
                                    <p:anim calcmode="lin" valueType="num">
                                      <p:cBhvr>
                                        <p:cTn id="38" dur="250" fill="hold"/>
                                        <p:tgtEl>
                                          <p:spTgt spid="581"/>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7" nodeType="clickEffect">
                                  <p:stCondLst>
                                    <p:cond delay="0"/>
                                  </p:stCondLst>
                                  <p:iterate>
                                    <p:tmAbs val="0"/>
                                  </p:iterate>
                                  <p:childTnLst>
                                    <p:set>
                                      <p:cBhvr>
                                        <p:cTn id="42" fill="hold"/>
                                        <p:tgtEl>
                                          <p:spTgt spid="582"/>
                                        </p:tgtEl>
                                        <p:attrNameLst>
                                          <p:attrName>style.visibility</p:attrName>
                                        </p:attrNameLst>
                                      </p:cBhvr>
                                      <p:to>
                                        <p:strVal val="visible"/>
                                      </p:to>
                                    </p:set>
                                    <p:anim calcmode="lin" valueType="num">
                                      <p:cBhvr>
                                        <p:cTn id="43" dur="100" fill="hold"/>
                                        <p:tgtEl>
                                          <p:spTgt spid="582"/>
                                        </p:tgtEl>
                                        <p:attrNameLst>
                                          <p:attrName>ppt_w</p:attrName>
                                        </p:attrNameLst>
                                      </p:cBhvr>
                                      <p:tavLst>
                                        <p:tav tm="0">
                                          <p:val>
                                            <p:fltVal val="0"/>
                                          </p:val>
                                        </p:tav>
                                        <p:tav tm="100000">
                                          <p:val>
                                            <p:strVal val="#ppt_w"/>
                                          </p:val>
                                        </p:tav>
                                      </p:tavLst>
                                    </p:anim>
                                    <p:anim calcmode="lin" valueType="num">
                                      <p:cBhvr>
                                        <p:cTn id="44" dur="100" fill="hold"/>
                                        <p:tgtEl>
                                          <p:spTgt spid="582"/>
                                        </p:tgtEl>
                                        <p:attrNameLst>
                                          <p:attrName>ppt_h</p:attrName>
                                        </p:attrNameLst>
                                      </p:cBhvr>
                                      <p:tavLst>
                                        <p:tav tm="0">
                                          <p:val>
                                            <p:fltVal val="0"/>
                                          </p:val>
                                        </p:tav>
                                        <p:tav tm="100000">
                                          <p:val>
                                            <p:strVal val="#ppt_h"/>
                                          </p:val>
                                        </p:tav>
                                      </p:tavLst>
                                    </p:anim>
                                  </p:childTnLst>
                                </p:cTn>
                              </p:par>
                            </p:childTnLst>
                          </p:cTn>
                        </p:par>
                        <p:par>
                          <p:cTn id="45" fill="hold">
                            <p:stCondLst>
                              <p:cond delay="100"/>
                            </p:stCondLst>
                            <p:childTnLst>
                              <p:par>
                                <p:cTn id="46" presetID="23" presetClass="entr" presetSubtype="16" fill="hold" grpId="8" nodeType="afterEffect">
                                  <p:stCondLst>
                                    <p:cond delay="0"/>
                                  </p:stCondLst>
                                  <p:iterate>
                                    <p:tmAbs val="0"/>
                                  </p:iterate>
                                  <p:childTnLst>
                                    <p:set>
                                      <p:cBhvr>
                                        <p:cTn id="47" fill="hold"/>
                                        <p:tgtEl>
                                          <p:spTgt spid="583"/>
                                        </p:tgtEl>
                                        <p:attrNameLst>
                                          <p:attrName>style.visibility</p:attrName>
                                        </p:attrNameLst>
                                      </p:cBhvr>
                                      <p:to>
                                        <p:strVal val="visible"/>
                                      </p:to>
                                    </p:set>
                                    <p:anim calcmode="lin" valueType="num">
                                      <p:cBhvr>
                                        <p:cTn id="48" dur="150" fill="hold"/>
                                        <p:tgtEl>
                                          <p:spTgt spid="583"/>
                                        </p:tgtEl>
                                        <p:attrNameLst>
                                          <p:attrName>ppt_w</p:attrName>
                                        </p:attrNameLst>
                                      </p:cBhvr>
                                      <p:tavLst>
                                        <p:tav tm="0">
                                          <p:val>
                                            <p:fltVal val="0"/>
                                          </p:val>
                                        </p:tav>
                                        <p:tav tm="100000">
                                          <p:val>
                                            <p:strVal val="#ppt_w"/>
                                          </p:val>
                                        </p:tav>
                                      </p:tavLst>
                                    </p:anim>
                                    <p:anim calcmode="lin" valueType="num">
                                      <p:cBhvr>
                                        <p:cTn id="49" dur="150" fill="hold"/>
                                        <p:tgtEl>
                                          <p:spTgt spid="583"/>
                                        </p:tgtEl>
                                        <p:attrNameLst>
                                          <p:attrName>ppt_h</p:attrName>
                                        </p:attrNameLst>
                                      </p:cBhvr>
                                      <p:tavLst>
                                        <p:tav tm="0">
                                          <p:val>
                                            <p:fltVal val="0"/>
                                          </p:val>
                                        </p:tav>
                                        <p:tav tm="100000">
                                          <p:val>
                                            <p:strVal val="#ppt_h"/>
                                          </p:val>
                                        </p:tav>
                                      </p:tavLst>
                                    </p:anim>
                                  </p:childTnLst>
                                </p:cTn>
                              </p:par>
                            </p:childTnLst>
                          </p:cTn>
                        </p:par>
                        <p:par>
                          <p:cTn id="50" fill="hold">
                            <p:stCondLst>
                              <p:cond delay="250"/>
                            </p:stCondLst>
                            <p:childTnLst>
                              <p:par>
                                <p:cTn id="51" presetID="23" presetClass="entr" presetSubtype="16" fill="hold" grpId="9" nodeType="afterEffect">
                                  <p:stCondLst>
                                    <p:cond delay="0"/>
                                  </p:stCondLst>
                                  <p:iterate>
                                    <p:tmAbs val="0"/>
                                  </p:iterate>
                                  <p:childTnLst>
                                    <p:set>
                                      <p:cBhvr>
                                        <p:cTn id="52" fill="hold"/>
                                        <p:tgtEl>
                                          <p:spTgt spid="584"/>
                                        </p:tgtEl>
                                        <p:attrNameLst>
                                          <p:attrName>style.visibility</p:attrName>
                                        </p:attrNameLst>
                                      </p:cBhvr>
                                      <p:to>
                                        <p:strVal val="visible"/>
                                      </p:to>
                                    </p:set>
                                    <p:anim calcmode="lin" valueType="num">
                                      <p:cBhvr>
                                        <p:cTn id="53" dur="200" fill="hold"/>
                                        <p:tgtEl>
                                          <p:spTgt spid="584"/>
                                        </p:tgtEl>
                                        <p:attrNameLst>
                                          <p:attrName>ppt_w</p:attrName>
                                        </p:attrNameLst>
                                      </p:cBhvr>
                                      <p:tavLst>
                                        <p:tav tm="0">
                                          <p:val>
                                            <p:fltVal val="0"/>
                                          </p:val>
                                        </p:tav>
                                        <p:tav tm="100000">
                                          <p:val>
                                            <p:strVal val="#ppt_w"/>
                                          </p:val>
                                        </p:tav>
                                      </p:tavLst>
                                    </p:anim>
                                    <p:anim calcmode="lin" valueType="num">
                                      <p:cBhvr>
                                        <p:cTn id="54" dur="200" fill="hold"/>
                                        <p:tgtEl>
                                          <p:spTgt spid="584"/>
                                        </p:tgtEl>
                                        <p:attrNameLst>
                                          <p:attrName>ppt_h</p:attrName>
                                        </p:attrNameLst>
                                      </p:cBhvr>
                                      <p:tavLst>
                                        <p:tav tm="0">
                                          <p:val>
                                            <p:fltVal val="0"/>
                                          </p:val>
                                        </p:tav>
                                        <p:tav tm="100000">
                                          <p:val>
                                            <p:strVal val="#ppt_h"/>
                                          </p:val>
                                        </p:tav>
                                      </p:tavLst>
                                    </p:anim>
                                  </p:childTnLst>
                                </p:cTn>
                              </p:par>
                            </p:childTnLst>
                          </p:cTn>
                        </p:par>
                        <p:par>
                          <p:cTn id="55" fill="hold">
                            <p:stCondLst>
                              <p:cond delay="450"/>
                            </p:stCondLst>
                            <p:childTnLst>
                              <p:par>
                                <p:cTn id="56" presetID="23" presetClass="entr" presetSubtype="16" fill="hold" grpId="10" nodeType="afterEffect">
                                  <p:stCondLst>
                                    <p:cond delay="0"/>
                                  </p:stCondLst>
                                  <p:iterate>
                                    <p:tmAbs val="0"/>
                                  </p:iterate>
                                  <p:childTnLst>
                                    <p:set>
                                      <p:cBhvr>
                                        <p:cTn id="57" fill="hold"/>
                                        <p:tgtEl>
                                          <p:spTgt spid="585"/>
                                        </p:tgtEl>
                                        <p:attrNameLst>
                                          <p:attrName>style.visibility</p:attrName>
                                        </p:attrNameLst>
                                      </p:cBhvr>
                                      <p:to>
                                        <p:strVal val="visible"/>
                                      </p:to>
                                    </p:set>
                                    <p:anim calcmode="lin" valueType="num">
                                      <p:cBhvr>
                                        <p:cTn id="58" dur="100" fill="hold"/>
                                        <p:tgtEl>
                                          <p:spTgt spid="585"/>
                                        </p:tgtEl>
                                        <p:attrNameLst>
                                          <p:attrName>ppt_w</p:attrName>
                                        </p:attrNameLst>
                                      </p:cBhvr>
                                      <p:tavLst>
                                        <p:tav tm="0">
                                          <p:val>
                                            <p:fltVal val="0"/>
                                          </p:val>
                                        </p:tav>
                                        <p:tav tm="100000">
                                          <p:val>
                                            <p:strVal val="#ppt_w"/>
                                          </p:val>
                                        </p:tav>
                                      </p:tavLst>
                                    </p:anim>
                                    <p:anim calcmode="lin" valueType="num">
                                      <p:cBhvr>
                                        <p:cTn id="59" dur="100" fill="hold"/>
                                        <p:tgtEl>
                                          <p:spTgt spid="585"/>
                                        </p:tgtEl>
                                        <p:attrNameLst>
                                          <p:attrName>ppt_h</p:attrName>
                                        </p:attrNameLst>
                                      </p:cBhvr>
                                      <p:tavLst>
                                        <p:tav tm="0">
                                          <p:val>
                                            <p:fltVal val="0"/>
                                          </p:val>
                                        </p:tav>
                                        <p:tav tm="100000">
                                          <p:val>
                                            <p:strVal val="#ppt_h"/>
                                          </p:val>
                                        </p:tav>
                                      </p:tavLst>
                                    </p:anim>
                                  </p:childTnLst>
                                </p:cTn>
                              </p:par>
                            </p:childTnLst>
                          </p:cTn>
                        </p:par>
                        <p:par>
                          <p:cTn id="60" fill="hold">
                            <p:stCondLst>
                              <p:cond delay="550"/>
                            </p:stCondLst>
                            <p:childTnLst>
                              <p:par>
                                <p:cTn id="61" presetID="23" presetClass="entr" presetSubtype="16" fill="hold" grpId="11" nodeType="afterEffect">
                                  <p:stCondLst>
                                    <p:cond delay="0"/>
                                  </p:stCondLst>
                                  <p:iterate>
                                    <p:tmAbs val="0"/>
                                  </p:iterate>
                                  <p:childTnLst>
                                    <p:set>
                                      <p:cBhvr>
                                        <p:cTn id="62" fill="hold"/>
                                        <p:tgtEl>
                                          <p:spTgt spid="586"/>
                                        </p:tgtEl>
                                        <p:attrNameLst>
                                          <p:attrName>style.visibility</p:attrName>
                                        </p:attrNameLst>
                                      </p:cBhvr>
                                      <p:to>
                                        <p:strVal val="visible"/>
                                      </p:to>
                                    </p:set>
                                    <p:anim calcmode="lin" valueType="num">
                                      <p:cBhvr>
                                        <p:cTn id="63" dur="150" fill="hold"/>
                                        <p:tgtEl>
                                          <p:spTgt spid="586"/>
                                        </p:tgtEl>
                                        <p:attrNameLst>
                                          <p:attrName>ppt_w</p:attrName>
                                        </p:attrNameLst>
                                      </p:cBhvr>
                                      <p:tavLst>
                                        <p:tav tm="0">
                                          <p:val>
                                            <p:fltVal val="0"/>
                                          </p:val>
                                        </p:tav>
                                        <p:tav tm="100000">
                                          <p:val>
                                            <p:strVal val="#ppt_w"/>
                                          </p:val>
                                        </p:tav>
                                      </p:tavLst>
                                    </p:anim>
                                    <p:anim calcmode="lin" valueType="num">
                                      <p:cBhvr>
                                        <p:cTn id="64" dur="150" fill="hold"/>
                                        <p:tgtEl>
                                          <p:spTgt spid="586"/>
                                        </p:tgtEl>
                                        <p:attrNameLst>
                                          <p:attrName>ppt_h</p:attrName>
                                        </p:attrNameLst>
                                      </p:cBhvr>
                                      <p:tavLst>
                                        <p:tav tm="0">
                                          <p:val>
                                            <p:fltVal val="0"/>
                                          </p:val>
                                        </p:tav>
                                        <p:tav tm="100000">
                                          <p:val>
                                            <p:strVal val="#ppt_h"/>
                                          </p:val>
                                        </p:tav>
                                      </p:tavLst>
                                    </p:anim>
                                  </p:childTnLst>
                                </p:cTn>
                              </p:par>
                            </p:childTnLst>
                          </p:cTn>
                        </p:par>
                        <p:par>
                          <p:cTn id="65" fill="hold">
                            <p:stCondLst>
                              <p:cond delay="700"/>
                            </p:stCondLst>
                            <p:childTnLst>
                              <p:par>
                                <p:cTn id="66" presetID="23" presetClass="entr" presetSubtype="16" fill="hold" grpId="12" nodeType="afterEffect">
                                  <p:stCondLst>
                                    <p:cond delay="0"/>
                                  </p:stCondLst>
                                  <p:iterate>
                                    <p:tmAbs val="0"/>
                                  </p:iterate>
                                  <p:childTnLst>
                                    <p:set>
                                      <p:cBhvr>
                                        <p:cTn id="67" fill="hold"/>
                                        <p:tgtEl>
                                          <p:spTgt spid="589"/>
                                        </p:tgtEl>
                                        <p:attrNameLst>
                                          <p:attrName>style.visibility</p:attrName>
                                        </p:attrNameLst>
                                      </p:cBhvr>
                                      <p:to>
                                        <p:strVal val="visible"/>
                                      </p:to>
                                    </p:set>
                                    <p:anim calcmode="lin" valueType="num">
                                      <p:cBhvr>
                                        <p:cTn id="68" dur="150" fill="hold"/>
                                        <p:tgtEl>
                                          <p:spTgt spid="589"/>
                                        </p:tgtEl>
                                        <p:attrNameLst>
                                          <p:attrName>ppt_w</p:attrName>
                                        </p:attrNameLst>
                                      </p:cBhvr>
                                      <p:tavLst>
                                        <p:tav tm="0">
                                          <p:val>
                                            <p:fltVal val="0"/>
                                          </p:val>
                                        </p:tav>
                                        <p:tav tm="100000">
                                          <p:val>
                                            <p:strVal val="#ppt_w"/>
                                          </p:val>
                                        </p:tav>
                                      </p:tavLst>
                                    </p:anim>
                                    <p:anim calcmode="lin" valueType="num">
                                      <p:cBhvr>
                                        <p:cTn id="69" dur="150" fill="hold"/>
                                        <p:tgtEl>
                                          <p:spTgt spid="589"/>
                                        </p:tgtEl>
                                        <p:attrNameLst>
                                          <p:attrName>ppt_h</p:attrName>
                                        </p:attrNameLst>
                                      </p:cBhvr>
                                      <p:tavLst>
                                        <p:tav tm="0">
                                          <p:val>
                                            <p:fltVal val="0"/>
                                          </p:val>
                                        </p:tav>
                                        <p:tav tm="100000">
                                          <p:val>
                                            <p:strVal val="#ppt_h"/>
                                          </p:val>
                                        </p:tav>
                                      </p:tavLst>
                                    </p:anim>
                                  </p:childTnLst>
                                </p:cTn>
                              </p:par>
                            </p:childTnLst>
                          </p:cTn>
                        </p:par>
                        <p:par>
                          <p:cTn id="70" fill="hold">
                            <p:stCondLst>
                              <p:cond delay="850"/>
                            </p:stCondLst>
                            <p:childTnLst>
                              <p:par>
                                <p:cTn id="71" presetID="23" presetClass="entr" presetSubtype="16" fill="hold" grpId="13" nodeType="afterEffect">
                                  <p:stCondLst>
                                    <p:cond delay="0"/>
                                  </p:stCondLst>
                                  <p:iterate>
                                    <p:tmAbs val="0"/>
                                  </p:iterate>
                                  <p:childTnLst>
                                    <p:set>
                                      <p:cBhvr>
                                        <p:cTn id="72" fill="hold"/>
                                        <p:tgtEl>
                                          <p:spTgt spid="590"/>
                                        </p:tgtEl>
                                        <p:attrNameLst>
                                          <p:attrName>style.visibility</p:attrName>
                                        </p:attrNameLst>
                                      </p:cBhvr>
                                      <p:to>
                                        <p:strVal val="visible"/>
                                      </p:to>
                                    </p:set>
                                    <p:anim calcmode="lin" valueType="num">
                                      <p:cBhvr>
                                        <p:cTn id="73" dur="150" fill="hold"/>
                                        <p:tgtEl>
                                          <p:spTgt spid="590"/>
                                        </p:tgtEl>
                                        <p:attrNameLst>
                                          <p:attrName>ppt_w</p:attrName>
                                        </p:attrNameLst>
                                      </p:cBhvr>
                                      <p:tavLst>
                                        <p:tav tm="0">
                                          <p:val>
                                            <p:fltVal val="0"/>
                                          </p:val>
                                        </p:tav>
                                        <p:tav tm="100000">
                                          <p:val>
                                            <p:strVal val="#ppt_w"/>
                                          </p:val>
                                        </p:tav>
                                      </p:tavLst>
                                    </p:anim>
                                    <p:anim calcmode="lin" valueType="num">
                                      <p:cBhvr>
                                        <p:cTn id="74" dur="150" fill="hold"/>
                                        <p:tgtEl>
                                          <p:spTgt spid="590"/>
                                        </p:tgtEl>
                                        <p:attrNameLst>
                                          <p:attrName>ppt_h</p:attrName>
                                        </p:attrNameLst>
                                      </p:cBhvr>
                                      <p:tavLst>
                                        <p:tav tm="0">
                                          <p:val>
                                            <p:fltVal val="0"/>
                                          </p:val>
                                        </p:tav>
                                        <p:tav tm="100000">
                                          <p:val>
                                            <p:strVal val="#ppt_h"/>
                                          </p:val>
                                        </p:tav>
                                      </p:tavLst>
                                    </p:anim>
                                  </p:childTnLst>
                                </p:cTn>
                              </p:par>
                            </p:childTnLst>
                          </p:cTn>
                        </p:par>
                        <p:par>
                          <p:cTn id="75" fill="hold">
                            <p:stCondLst>
                              <p:cond delay="1000"/>
                            </p:stCondLst>
                            <p:childTnLst>
                              <p:par>
                                <p:cTn id="76" presetID="23" presetClass="entr" presetSubtype="16" fill="hold" grpId="14" nodeType="afterEffect">
                                  <p:stCondLst>
                                    <p:cond delay="0"/>
                                  </p:stCondLst>
                                  <p:iterate>
                                    <p:tmAbs val="0"/>
                                  </p:iterate>
                                  <p:childTnLst>
                                    <p:set>
                                      <p:cBhvr>
                                        <p:cTn id="77" fill="hold"/>
                                        <p:tgtEl>
                                          <p:spTgt spid="591"/>
                                        </p:tgtEl>
                                        <p:attrNameLst>
                                          <p:attrName>style.visibility</p:attrName>
                                        </p:attrNameLst>
                                      </p:cBhvr>
                                      <p:to>
                                        <p:strVal val="visible"/>
                                      </p:to>
                                    </p:set>
                                    <p:anim calcmode="lin" valueType="num">
                                      <p:cBhvr>
                                        <p:cTn id="78" dur="150" fill="hold"/>
                                        <p:tgtEl>
                                          <p:spTgt spid="591"/>
                                        </p:tgtEl>
                                        <p:attrNameLst>
                                          <p:attrName>ppt_w</p:attrName>
                                        </p:attrNameLst>
                                      </p:cBhvr>
                                      <p:tavLst>
                                        <p:tav tm="0">
                                          <p:val>
                                            <p:fltVal val="0"/>
                                          </p:val>
                                        </p:tav>
                                        <p:tav tm="100000">
                                          <p:val>
                                            <p:strVal val="#ppt_w"/>
                                          </p:val>
                                        </p:tav>
                                      </p:tavLst>
                                    </p:anim>
                                    <p:anim calcmode="lin" valueType="num">
                                      <p:cBhvr>
                                        <p:cTn id="79" dur="150" fill="hold"/>
                                        <p:tgtEl>
                                          <p:spTgt spid="591"/>
                                        </p:tgtEl>
                                        <p:attrNameLst>
                                          <p:attrName>ppt_h</p:attrName>
                                        </p:attrNameLst>
                                      </p:cBhvr>
                                      <p:tavLst>
                                        <p:tav tm="0">
                                          <p:val>
                                            <p:fltVal val="0"/>
                                          </p:val>
                                        </p:tav>
                                        <p:tav tm="100000">
                                          <p:val>
                                            <p:strVal val="#ppt_h"/>
                                          </p:val>
                                        </p:tav>
                                      </p:tavLst>
                                    </p:anim>
                                  </p:childTnLst>
                                </p:cTn>
                              </p:par>
                            </p:childTnLst>
                          </p:cTn>
                        </p:par>
                        <p:par>
                          <p:cTn id="80" fill="hold">
                            <p:stCondLst>
                              <p:cond delay="1150"/>
                            </p:stCondLst>
                            <p:childTnLst>
                              <p:par>
                                <p:cTn id="81" presetID="23" presetClass="entr" presetSubtype="16" fill="hold" grpId="15" nodeType="afterEffect">
                                  <p:stCondLst>
                                    <p:cond delay="0"/>
                                  </p:stCondLst>
                                  <p:iterate>
                                    <p:tmAbs val="0"/>
                                  </p:iterate>
                                  <p:childTnLst>
                                    <p:set>
                                      <p:cBhvr>
                                        <p:cTn id="82" fill="hold"/>
                                        <p:tgtEl>
                                          <p:spTgt spid="592"/>
                                        </p:tgtEl>
                                        <p:attrNameLst>
                                          <p:attrName>style.visibility</p:attrName>
                                        </p:attrNameLst>
                                      </p:cBhvr>
                                      <p:to>
                                        <p:strVal val="visible"/>
                                      </p:to>
                                    </p:set>
                                    <p:anim calcmode="lin" valueType="num">
                                      <p:cBhvr>
                                        <p:cTn id="83" dur="150" fill="hold"/>
                                        <p:tgtEl>
                                          <p:spTgt spid="592"/>
                                        </p:tgtEl>
                                        <p:attrNameLst>
                                          <p:attrName>ppt_w</p:attrName>
                                        </p:attrNameLst>
                                      </p:cBhvr>
                                      <p:tavLst>
                                        <p:tav tm="0">
                                          <p:val>
                                            <p:fltVal val="0"/>
                                          </p:val>
                                        </p:tav>
                                        <p:tav tm="100000">
                                          <p:val>
                                            <p:strVal val="#ppt_w"/>
                                          </p:val>
                                        </p:tav>
                                      </p:tavLst>
                                    </p:anim>
                                    <p:anim calcmode="lin" valueType="num">
                                      <p:cBhvr>
                                        <p:cTn id="84" dur="150" fill="hold"/>
                                        <p:tgtEl>
                                          <p:spTgt spid="592"/>
                                        </p:tgtEl>
                                        <p:attrNameLst>
                                          <p:attrName>ppt_h</p:attrName>
                                        </p:attrNameLst>
                                      </p:cBhvr>
                                      <p:tavLst>
                                        <p:tav tm="0">
                                          <p:val>
                                            <p:fltVal val="0"/>
                                          </p:val>
                                        </p:tav>
                                        <p:tav tm="100000">
                                          <p:val>
                                            <p:strVal val="#ppt_h"/>
                                          </p:val>
                                        </p:tav>
                                      </p:tavLst>
                                    </p:anim>
                                  </p:childTnLst>
                                </p:cTn>
                              </p:par>
                            </p:childTnLst>
                          </p:cTn>
                        </p:par>
                        <p:par>
                          <p:cTn id="85" fill="hold">
                            <p:stCondLst>
                              <p:cond delay="1300"/>
                            </p:stCondLst>
                            <p:childTnLst>
                              <p:par>
                                <p:cTn id="86" presetID="23" presetClass="entr" presetSubtype="16" fill="hold" grpId="16" nodeType="afterEffect">
                                  <p:stCondLst>
                                    <p:cond delay="0"/>
                                  </p:stCondLst>
                                  <p:iterate>
                                    <p:tmAbs val="0"/>
                                  </p:iterate>
                                  <p:childTnLst>
                                    <p:set>
                                      <p:cBhvr>
                                        <p:cTn id="87" fill="hold"/>
                                        <p:tgtEl>
                                          <p:spTgt spid="593"/>
                                        </p:tgtEl>
                                        <p:attrNameLst>
                                          <p:attrName>style.visibility</p:attrName>
                                        </p:attrNameLst>
                                      </p:cBhvr>
                                      <p:to>
                                        <p:strVal val="visible"/>
                                      </p:to>
                                    </p:set>
                                    <p:anim calcmode="lin" valueType="num">
                                      <p:cBhvr>
                                        <p:cTn id="88" dur="100" fill="hold"/>
                                        <p:tgtEl>
                                          <p:spTgt spid="593"/>
                                        </p:tgtEl>
                                        <p:attrNameLst>
                                          <p:attrName>ppt_w</p:attrName>
                                        </p:attrNameLst>
                                      </p:cBhvr>
                                      <p:tavLst>
                                        <p:tav tm="0">
                                          <p:val>
                                            <p:fltVal val="0"/>
                                          </p:val>
                                        </p:tav>
                                        <p:tav tm="100000">
                                          <p:val>
                                            <p:strVal val="#ppt_w"/>
                                          </p:val>
                                        </p:tav>
                                      </p:tavLst>
                                    </p:anim>
                                    <p:anim calcmode="lin" valueType="num">
                                      <p:cBhvr>
                                        <p:cTn id="89" dur="100" fill="hold"/>
                                        <p:tgtEl>
                                          <p:spTgt spid="593"/>
                                        </p:tgtEl>
                                        <p:attrNameLst>
                                          <p:attrName>ppt_h</p:attrName>
                                        </p:attrNameLst>
                                      </p:cBhvr>
                                      <p:tavLst>
                                        <p:tav tm="0">
                                          <p:val>
                                            <p:fltVal val="0"/>
                                          </p:val>
                                        </p:tav>
                                        <p:tav tm="100000">
                                          <p:val>
                                            <p:strVal val="#ppt_h"/>
                                          </p:val>
                                        </p:tav>
                                      </p:tavLst>
                                    </p:anim>
                                  </p:childTnLst>
                                </p:cTn>
                              </p:par>
                            </p:childTnLst>
                          </p:cTn>
                        </p:par>
                        <p:par>
                          <p:cTn id="90" fill="hold">
                            <p:stCondLst>
                              <p:cond delay="1400"/>
                            </p:stCondLst>
                            <p:childTnLst>
                              <p:par>
                                <p:cTn id="91" presetID="23" presetClass="entr" presetSubtype="16" fill="hold" grpId="17" nodeType="afterEffect">
                                  <p:stCondLst>
                                    <p:cond delay="0"/>
                                  </p:stCondLst>
                                  <p:iterate>
                                    <p:tmAbs val="0"/>
                                  </p:iterate>
                                  <p:childTnLst>
                                    <p:set>
                                      <p:cBhvr>
                                        <p:cTn id="92" fill="hold"/>
                                        <p:tgtEl>
                                          <p:spTgt spid="594"/>
                                        </p:tgtEl>
                                        <p:attrNameLst>
                                          <p:attrName>style.visibility</p:attrName>
                                        </p:attrNameLst>
                                      </p:cBhvr>
                                      <p:to>
                                        <p:strVal val="visible"/>
                                      </p:to>
                                    </p:set>
                                    <p:anim calcmode="lin" valueType="num">
                                      <p:cBhvr>
                                        <p:cTn id="93" dur="100" fill="hold"/>
                                        <p:tgtEl>
                                          <p:spTgt spid="594"/>
                                        </p:tgtEl>
                                        <p:attrNameLst>
                                          <p:attrName>ppt_w</p:attrName>
                                        </p:attrNameLst>
                                      </p:cBhvr>
                                      <p:tavLst>
                                        <p:tav tm="0">
                                          <p:val>
                                            <p:fltVal val="0"/>
                                          </p:val>
                                        </p:tav>
                                        <p:tav tm="100000">
                                          <p:val>
                                            <p:strVal val="#ppt_w"/>
                                          </p:val>
                                        </p:tav>
                                      </p:tavLst>
                                    </p:anim>
                                    <p:anim calcmode="lin" valueType="num">
                                      <p:cBhvr>
                                        <p:cTn id="94" dur="100" fill="hold"/>
                                        <p:tgtEl>
                                          <p:spTgt spid="594"/>
                                        </p:tgtEl>
                                        <p:attrNameLst>
                                          <p:attrName>ppt_h</p:attrName>
                                        </p:attrNameLst>
                                      </p:cBhvr>
                                      <p:tavLst>
                                        <p:tav tm="0">
                                          <p:val>
                                            <p:fltVal val="0"/>
                                          </p:val>
                                        </p:tav>
                                        <p:tav tm="100000">
                                          <p:val>
                                            <p:strVal val="#ppt_h"/>
                                          </p:val>
                                        </p:tav>
                                      </p:tavLst>
                                    </p:anim>
                                  </p:childTnLst>
                                </p:cTn>
                              </p:par>
                            </p:childTnLst>
                          </p:cTn>
                        </p:par>
                        <p:par>
                          <p:cTn id="95" fill="hold">
                            <p:stCondLst>
                              <p:cond delay="1500"/>
                            </p:stCondLst>
                            <p:childTnLst>
                              <p:par>
                                <p:cTn id="96" presetID="23" presetClass="entr" presetSubtype="16" fill="hold" grpId="18" nodeType="afterEffect">
                                  <p:stCondLst>
                                    <p:cond delay="0"/>
                                  </p:stCondLst>
                                  <p:iterate>
                                    <p:tmAbs val="0"/>
                                  </p:iterate>
                                  <p:childTnLst>
                                    <p:set>
                                      <p:cBhvr>
                                        <p:cTn id="97" fill="hold"/>
                                        <p:tgtEl>
                                          <p:spTgt spid="595"/>
                                        </p:tgtEl>
                                        <p:attrNameLst>
                                          <p:attrName>style.visibility</p:attrName>
                                        </p:attrNameLst>
                                      </p:cBhvr>
                                      <p:to>
                                        <p:strVal val="visible"/>
                                      </p:to>
                                    </p:set>
                                    <p:anim calcmode="lin" valueType="num">
                                      <p:cBhvr>
                                        <p:cTn id="98" dur="150" fill="hold"/>
                                        <p:tgtEl>
                                          <p:spTgt spid="595"/>
                                        </p:tgtEl>
                                        <p:attrNameLst>
                                          <p:attrName>ppt_w</p:attrName>
                                        </p:attrNameLst>
                                      </p:cBhvr>
                                      <p:tavLst>
                                        <p:tav tm="0">
                                          <p:val>
                                            <p:fltVal val="0"/>
                                          </p:val>
                                        </p:tav>
                                        <p:tav tm="100000">
                                          <p:val>
                                            <p:strVal val="#ppt_w"/>
                                          </p:val>
                                        </p:tav>
                                      </p:tavLst>
                                    </p:anim>
                                    <p:anim calcmode="lin" valueType="num">
                                      <p:cBhvr>
                                        <p:cTn id="99" dur="150" fill="hold"/>
                                        <p:tgtEl>
                                          <p:spTgt spid="595"/>
                                        </p:tgtEl>
                                        <p:attrNameLst>
                                          <p:attrName>ppt_h</p:attrName>
                                        </p:attrNameLst>
                                      </p:cBhvr>
                                      <p:tavLst>
                                        <p:tav tm="0">
                                          <p:val>
                                            <p:fltVal val="0"/>
                                          </p:val>
                                        </p:tav>
                                        <p:tav tm="100000">
                                          <p:val>
                                            <p:strVal val="#ppt_h"/>
                                          </p:val>
                                        </p:tav>
                                      </p:tavLst>
                                    </p:anim>
                                  </p:childTnLst>
                                </p:cTn>
                              </p:par>
                            </p:childTnLst>
                          </p:cTn>
                        </p:par>
                        <p:par>
                          <p:cTn id="100" fill="hold">
                            <p:stCondLst>
                              <p:cond delay="1650"/>
                            </p:stCondLst>
                            <p:childTnLst>
                              <p:par>
                                <p:cTn id="101" presetID="23" presetClass="entr" presetSubtype="16" fill="hold" grpId="19" nodeType="afterEffect">
                                  <p:stCondLst>
                                    <p:cond delay="0"/>
                                  </p:stCondLst>
                                  <p:iterate>
                                    <p:tmAbs val="0"/>
                                  </p:iterate>
                                  <p:childTnLst>
                                    <p:set>
                                      <p:cBhvr>
                                        <p:cTn id="102" fill="hold"/>
                                        <p:tgtEl>
                                          <p:spTgt spid="596"/>
                                        </p:tgtEl>
                                        <p:attrNameLst>
                                          <p:attrName>style.visibility</p:attrName>
                                        </p:attrNameLst>
                                      </p:cBhvr>
                                      <p:to>
                                        <p:strVal val="visible"/>
                                      </p:to>
                                    </p:set>
                                    <p:anim calcmode="lin" valueType="num">
                                      <p:cBhvr>
                                        <p:cTn id="103" dur="150" fill="hold"/>
                                        <p:tgtEl>
                                          <p:spTgt spid="596"/>
                                        </p:tgtEl>
                                        <p:attrNameLst>
                                          <p:attrName>ppt_w</p:attrName>
                                        </p:attrNameLst>
                                      </p:cBhvr>
                                      <p:tavLst>
                                        <p:tav tm="0">
                                          <p:val>
                                            <p:fltVal val="0"/>
                                          </p:val>
                                        </p:tav>
                                        <p:tav tm="100000">
                                          <p:val>
                                            <p:strVal val="#ppt_w"/>
                                          </p:val>
                                        </p:tav>
                                      </p:tavLst>
                                    </p:anim>
                                    <p:anim calcmode="lin" valueType="num">
                                      <p:cBhvr>
                                        <p:cTn id="104" dur="150" fill="hold"/>
                                        <p:tgtEl>
                                          <p:spTgt spid="596"/>
                                        </p:tgtEl>
                                        <p:attrNameLst>
                                          <p:attrName>ppt_h</p:attrName>
                                        </p:attrNameLst>
                                      </p:cBhvr>
                                      <p:tavLst>
                                        <p:tav tm="0">
                                          <p:val>
                                            <p:fltVal val="0"/>
                                          </p:val>
                                        </p:tav>
                                        <p:tav tm="100000">
                                          <p:val>
                                            <p:strVal val="#ppt_h"/>
                                          </p:val>
                                        </p:tav>
                                      </p:tavLst>
                                    </p:anim>
                                  </p:childTnLst>
                                </p:cTn>
                              </p:par>
                            </p:childTnLst>
                          </p:cTn>
                        </p:par>
                        <p:par>
                          <p:cTn id="105" fill="hold">
                            <p:stCondLst>
                              <p:cond delay="1800"/>
                            </p:stCondLst>
                            <p:childTnLst>
                              <p:par>
                                <p:cTn id="106" presetID="23" presetClass="entr" presetSubtype="16" fill="hold" grpId="20" nodeType="afterEffect">
                                  <p:stCondLst>
                                    <p:cond delay="0"/>
                                  </p:stCondLst>
                                  <p:iterate>
                                    <p:tmAbs val="0"/>
                                  </p:iterate>
                                  <p:childTnLst>
                                    <p:set>
                                      <p:cBhvr>
                                        <p:cTn id="107" fill="hold"/>
                                        <p:tgtEl>
                                          <p:spTgt spid="597"/>
                                        </p:tgtEl>
                                        <p:attrNameLst>
                                          <p:attrName>style.visibility</p:attrName>
                                        </p:attrNameLst>
                                      </p:cBhvr>
                                      <p:to>
                                        <p:strVal val="visible"/>
                                      </p:to>
                                    </p:set>
                                    <p:anim calcmode="lin" valueType="num">
                                      <p:cBhvr>
                                        <p:cTn id="108" dur="150" fill="hold"/>
                                        <p:tgtEl>
                                          <p:spTgt spid="597"/>
                                        </p:tgtEl>
                                        <p:attrNameLst>
                                          <p:attrName>ppt_w</p:attrName>
                                        </p:attrNameLst>
                                      </p:cBhvr>
                                      <p:tavLst>
                                        <p:tav tm="0">
                                          <p:val>
                                            <p:fltVal val="0"/>
                                          </p:val>
                                        </p:tav>
                                        <p:tav tm="100000">
                                          <p:val>
                                            <p:strVal val="#ppt_w"/>
                                          </p:val>
                                        </p:tav>
                                      </p:tavLst>
                                    </p:anim>
                                    <p:anim calcmode="lin" valueType="num">
                                      <p:cBhvr>
                                        <p:cTn id="109" dur="150" fill="hold"/>
                                        <p:tgtEl>
                                          <p:spTgt spid="5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1" animBg="1" advAuto="0"/>
      <p:bldP spid="577" grpId="2" animBg="1" advAuto="0"/>
      <p:bldP spid="578" grpId="3" animBg="1" advAuto="0"/>
      <p:bldP spid="579" grpId="4" animBg="1" advAuto="0"/>
      <p:bldP spid="580" grpId="5" animBg="1" advAuto="0"/>
      <p:bldP spid="581" grpId="6" animBg="1" advAuto="0"/>
      <p:bldP spid="582" grpId="7" animBg="1" advAuto="0"/>
      <p:bldP spid="583" grpId="8" animBg="1" advAuto="0"/>
      <p:bldP spid="584" grpId="9" animBg="1" advAuto="0"/>
      <p:bldP spid="585" grpId="10" animBg="1" advAuto="0"/>
      <p:bldP spid="586" grpId="11" animBg="1" advAuto="0"/>
      <p:bldP spid="589" grpId="12" animBg="1" advAuto="0"/>
      <p:bldP spid="590" grpId="13" animBg="1" advAuto="0"/>
      <p:bldP spid="591" grpId="14" animBg="1" advAuto="0"/>
      <p:bldP spid="592" grpId="15" animBg="1" advAuto="0"/>
      <p:bldP spid="593" grpId="16" animBg="1" advAuto="0"/>
      <p:bldP spid="594" grpId="17" animBg="1" advAuto="0"/>
      <p:bldP spid="595" grpId="18" animBg="1" advAuto="0"/>
      <p:bldP spid="596" grpId="19" animBg="1" advAuto="0"/>
      <p:bldP spid="597" grpId="2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grpSp>
        <p:nvGrpSpPr>
          <p:cNvPr id="602" name="Group 602"/>
          <p:cNvGrpSpPr/>
          <p:nvPr/>
        </p:nvGrpSpPr>
        <p:grpSpPr>
          <a:xfrm>
            <a:off x="5469016" y="104621"/>
            <a:ext cx="3037443" cy="891670"/>
            <a:chOff x="0" y="0"/>
            <a:chExt cx="3037441" cy="891668"/>
          </a:xfrm>
        </p:grpSpPr>
        <p:sp>
          <p:nvSpPr>
            <p:cNvPr id="600" name="Shape 600"/>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601"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603"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606" name="Group 606"/>
          <p:cNvGrpSpPr/>
          <p:nvPr/>
        </p:nvGrpSpPr>
        <p:grpSpPr>
          <a:xfrm>
            <a:off x="5153070" y="990796"/>
            <a:ext cx="3171059" cy="901797"/>
            <a:chOff x="485999" y="-59179"/>
            <a:chExt cx="3171058" cy="901795"/>
          </a:xfrm>
        </p:grpSpPr>
        <p:pic>
          <p:nvPicPr>
            <p:cNvPr id="604"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605" name="Shape 605"/>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609" name="Group 609"/>
          <p:cNvGrpSpPr/>
          <p:nvPr/>
        </p:nvGrpSpPr>
        <p:grpSpPr>
          <a:xfrm>
            <a:off x="5033800" y="1773060"/>
            <a:ext cx="3507446" cy="725777"/>
            <a:chOff x="267585" y="85153"/>
            <a:chExt cx="3507444" cy="725776"/>
          </a:xfrm>
        </p:grpSpPr>
        <p:sp>
          <p:nvSpPr>
            <p:cNvPr id="607" name="Shape 607"/>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6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612" name="Group 612"/>
          <p:cNvGrpSpPr/>
          <p:nvPr/>
        </p:nvGrpSpPr>
        <p:grpSpPr>
          <a:xfrm>
            <a:off x="5783018" y="2607861"/>
            <a:ext cx="3054163" cy="802064"/>
            <a:chOff x="342900" y="-553452"/>
            <a:chExt cx="3054161" cy="802063"/>
          </a:xfrm>
        </p:grpSpPr>
        <p:sp>
          <p:nvSpPr>
            <p:cNvPr id="610" name="Shape 6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6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615" name="Group 615"/>
          <p:cNvGrpSpPr/>
          <p:nvPr/>
        </p:nvGrpSpPr>
        <p:grpSpPr>
          <a:xfrm>
            <a:off x="5054475" y="2944083"/>
            <a:ext cx="3368248" cy="935021"/>
            <a:chOff x="1989823" y="-47045"/>
            <a:chExt cx="3368246" cy="935020"/>
          </a:xfrm>
        </p:grpSpPr>
        <p:pic>
          <p:nvPicPr>
            <p:cNvPr id="6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614" name="Shape 6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618" name="Group 618"/>
          <p:cNvGrpSpPr/>
          <p:nvPr/>
        </p:nvGrpSpPr>
        <p:grpSpPr>
          <a:xfrm>
            <a:off x="5666399" y="3716283"/>
            <a:ext cx="2211829" cy="915352"/>
            <a:chOff x="0" y="197334"/>
            <a:chExt cx="2211828" cy="915350"/>
          </a:xfrm>
        </p:grpSpPr>
        <p:sp>
          <p:nvSpPr>
            <p:cNvPr id="616" name="Shape 616"/>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617"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619" name="Shape 619"/>
          <p:cNvSpPr/>
          <p:nvPr/>
        </p:nvSpPr>
        <p:spPr>
          <a:xfrm>
            <a:off x="340881" y="987055"/>
            <a:ext cx="1602989"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620" name="Shape 620"/>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21" name="Shape 621"/>
          <p:cNvSpPr/>
          <p:nvPr/>
        </p:nvSpPr>
        <p:spPr>
          <a:xfrm rot="21505997">
            <a:off x="2254203" y="443948"/>
            <a:ext cx="1835260" cy="3752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Deploy to Test</a:t>
            </a:r>
          </a:p>
        </p:txBody>
      </p:sp>
      <p:sp>
        <p:nvSpPr>
          <p:cNvPr id="622" name="Shape 622"/>
          <p:cNvSpPr/>
          <p:nvPr/>
        </p:nvSpPr>
        <p:spPr>
          <a:xfrm rot="21593395">
            <a:off x="1597222" y="2065259"/>
            <a:ext cx="1793284"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Deploy to QA</a:t>
            </a:r>
          </a:p>
        </p:txBody>
      </p:sp>
      <p:sp>
        <p:nvSpPr>
          <p:cNvPr id="623" name="Shape 623"/>
          <p:cNvSpPr/>
          <p:nvPr/>
        </p:nvSpPr>
        <p:spPr>
          <a:xfrm rot="21300000">
            <a:off x="1772109" y="3301619"/>
            <a:ext cx="2799448" cy="3629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Promote to production</a:t>
            </a:r>
          </a:p>
        </p:txBody>
      </p:sp>
      <p:sp>
        <p:nvSpPr>
          <p:cNvPr id="624" name="Shape 624"/>
          <p:cNvSpPr/>
          <p:nvPr/>
        </p:nvSpPr>
        <p:spPr>
          <a:xfrm rot="21167637">
            <a:off x="2112852" y="1309791"/>
            <a:ext cx="1253256"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4D4D4D"/>
                </a:solidFill>
                <a:uFill>
                  <a:solidFill>
                    <a:srgbClr val="4D4D4D"/>
                  </a:solidFill>
                </a:uFill>
              </a:rPr>
              <a:t>Scale up</a:t>
            </a:r>
          </a:p>
        </p:txBody>
      </p:sp>
      <p:sp>
        <p:nvSpPr>
          <p:cNvPr id="625" name="Shape 625"/>
          <p:cNvSpPr/>
          <p:nvPr/>
        </p:nvSpPr>
        <p:spPr>
          <a:xfrm rot="21180000">
            <a:off x="629690" y="1752675"/>
            <a:ext cx="1611760" cy="387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Update app</a:t>
            </a:r>
          </a:p>
        </p:txBody>
      </p:sp>
      <p:sp>
        <p:nvSpPr>
          <p:cNvPr id="626" name="Shape 626"/>
          <p:cNvSpPr/>
          <p:nvPr/>
        </p:nvSpPr>
        <p:spPr>
          <a:xfrm rot="420000">
            <a:off x="2582630" y="4078075"/>
            <a:ext cx="1501513"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Scale down</a:t>
            </a:r>
          </a:p>
        </p:txBody>
      </p:sp>
      <p:sp>
        <p:nvSpPr>
          <p:cNvPr id="627" name="Shape 627"/>
          <p:cNvSpPr/>
          <p:nvPr/>
        </p:nvSpPr>
        <p:spPr>
          <a:xfrm rot="420000">
            <a:off x="2313190" y="1016541"/>
            <a:ext cx="1304551"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Redeploy</a:t>
            </a:r>
          </a:p>
        </p:txBody>
      </p:sp>
      <p:sp>
        <p:nvSpPr>
          <p:cNvPr id="628" name="Shape 628"/>
          <p:cNvSpPr/>
          <p:nvPr/>
        </p:nvSpPr>
        <p:spPr>
          <a:xfrm rot="240000">
            <a:off x="2575469" y="2718291"/>
            <a:ext cx="1742962"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Unbind service</a:t>
            </a:r>
          </a:p>
        </p:txBody>
      </p:sp>
      <p:sp>
        <p:nvSpPr>
          <p:cNvPr id="629" name="Shape 629"/>
          <p:cNvSpPr/>
          <p:nvPr/>
        </p:nvSpPr>
        <p:spPr>
          <a:xfrm rot="20868160">
            <a:off x="2594499" y="1614460"/>
            <a:ext cx="1614746"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Bind service</a:t>
            </a:r>
          </a:p>
        </p:txBody>
      </p:sp>
      <p:sp>
        <p:nvSpPr>
          <p:cNvPr id="630" name="Shape 630"/>
          <p:cNvSpPr/>
          <p:nvPr/>
        </p:nvSpPr>
        <p:spPr>
          <a:xfrm rot="420000">
            <a:off x="253469" y="205265"/>
            <a:ext cx="1727260" cy="3629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Restart server</a:t>
            </a:r>
          </a:p>
        </p:txBody>
      </p:sp>
      <p:sp>
        <p:nvSpPr>
          <p:cNvPr id="631" name="Shape 631"/>
          <p:cNvSpPr/>
          <p:nvPr/>
        </p:nvSpPr>
        <p:spPr>
          <a:xfrm rot="240000">
            <a:off x="2100343" y="2896677"/>
            <a:ext cx="157742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route</a:t>
            </a:r>
          </a:p>
        </p:txBody>
      </p:sp>
      <p:pic>
        <p:nvPicPr>
          <p:cNvPr id="632"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633"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634" name="Shape 634"/>
          <p:cNvSpPr/>
          <p:nvPr/>
        </p:nvSpPr>
        <p:spPr>
          <a:xfrm rot="240000">
            <a:off x="296232" y="1340710"/>
            <a:ext cx="1692286"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Scale Platform</a:t>
            </a:r>
          </a:p>
        </p:txBody>
      </p:sp>
      <p:sp>
        <p:nvSpPr>
          <p:cNvPr id="635" name="Shape 635"/>
          <p:cNvSpPr/>
          <p:nvPr/>
        </p:nvSpPr>
        <p:spPr>
          <a:xfrm rot="20103">
            <a:off x="308678" y="614604"/>
            <a:ext cx="1667394"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Create service</a:t>
            </a:r>
          </a:p>
        </p:txBody>
      </p:sp>
      <p:sp>
        <p:nvSpPr>
          <p:cNvPr id="636" name="Shape 636"/>
          <p:cNvSpPr/>
          <p:nvPr/>
        </p:nvSpPr>
        <p:spPr>
          <a:xfrm rot="20103">
            <a:off x="1398339" y="4271799"/>
            <a:ext cx="128966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Delete App</a:t>
            </a:r>
          </a:p>
        </p:txBody>
      </p:sp>
      <p:sp>
        <p:nvSpPr>
          <p:cNvPr id="637" name="Shape 637"/>
          <p:cNvSpPr/>
          <p:nvPr/>
        </p:nvSpPr>
        <p:spPr>
          <a:xfrm rot="21557452">
            <a:off x="1566794" y="6858"/>
            <a:ext cx="2644525"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Blue-green deployment</a:t>
            </a:r>
          </a:p>
        </p:txBody>
      </p:sp>
      <p:sp>
        <p:nvSpPr>
          <p:cNvPr id="638" name="Shape 638"/>
          <p:cNvSpPr/>
          <p:nvPr/>
        </p:nvSpPr>
        <p:spPr>
          <a:xfrm rot="20962820">
            <a:off x="2888276" y="3659767"/>
            <a:ext cx="1526975"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Check logs</a:t>
            </a:r>
          </a:p>
        </p:txBody>
      </p:sp>
      <p:sp>
        <p:nvSpPr>
          <p:cNvPr id="639" name="Shape 639"/>
          <p:cNvSpPr/>
          <p:nvPr/>
        </p:nvSpPr>
        <p:spPr>
          <a:xfrm rot="20962820">
            <a:off x="1732234" y="3598769"/>
            <a:ext cx="206115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Escale memory</a:t>
            </a:r>
          </a:p>
        </p:txBody>
      </p:sp>
      <p:sp>
        <p:nvSpPr>
          <p:cNvPr id="640" name="Shape 640"/>
          <p:cNvSpPr/>
          <p:nvPr/>
        </p:nvSpPr>
        <p:spPr>
          <a:xfrm rot="21122439">
            <a:off x="2283981" y="2326913"/>
            <a:ext cx="2098810"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Update app server</a:t>
            </a:r>
          </a:p>
        </p:txBody>
      </p:sp>
      <p:sp>
        <p:nvSpPr>
          <p:cNvPr id="641" name="Shape 641"/>
          <p:cNvSpPr/>
          <p:nvPr/>
        </p:nvSpPr>
        <p:spPr>
          <a:xfrm rot="565034">
            <a:off x="2748591" y="869709"/>
            <a:ext cx="14632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JDK</a:t>
            </a:r>
          </a:p>
        </p:txBody>
      </p:sp>
      <p:sp>
        <p:nvSpPr>
          <p:cNvPr id="642" name="Shape 642"/>
          <p:cNvSpPr/>
          <p:nvPr/>
        </p:nvSpPr>
        <p:spPr>
          <a:xfrm rot="21148612">
            <a:off x="2118696" y="208723"/>
            <a:ext cx="1501303"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Upgrade app</a:t>
            </a:r>
          </a:p>
        </p:txBody>
      </p:sp>
      <p:sp>
        <p:nvSpPr>
          <p:cNvPr id="643" name="Shape 643"/>
          <p:cNvSpPr/>
          <p:nvPr/>
        </p:nvSpPr>
        <p:spPr>
          <a:xfrm>
            <a:off x="146246" y="66994"/>
            <a:ext cx="8851508" cy="4547688"/>
          </a:xfrm>
          <a:prstGeom prst="roundRect">
            <a:avLst>
              <a:gd name="adj" fmla="val 5352"/>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644" name="pasted-image.png"/>
          <p:cNvPicPr/>
          <p:nvPr/>
        </p:nvPicPr>
        <p:blipFill>
          <a:blip r:embed="rId11">
            <a:extLst/>
          </a:blip>
          <a:stretch>
            <a:fillRect/>
          </a:stretch>
        </p:blipFill>
        <p:spPr>
          <a:xfrm>
            <a:off x="1630965" y="220369"/>
            <a:ext cx="5882070" cy="403902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200"/>
                                  </p:stCondLst>
                                  <p:iterate>
                                    <p:tmAbs val="0"/>
                                  </p:iterate>
                                  <p:childTnLst>
                                    <p:set>
                                      <p:cBhvr>
                                        <p:cTn id="6" fill="hold"/>
                                        <p:tgtEl>
                                          <p:spTgt spid="644"/>
                                        </p:tgtEl>
                                        <p:attrNameLst>
                                          <p:attrName>style.visibility</p:attrName>
                                        </p:attrNameLst>
                                      </p:cBhvr>
                                      <p:to>
                                        <p:strVal val="visible"/>
                                      </p:to>
                                    </p:set>
                                    <p:anim calcmode="lin" valueType="num">
                                      <p:cBhvr>
                                        <p:cTn id="7" dur="750" fill="hold"/>
                                        <p:tgtEl>
                                          <p:spTgt spid="644"/>
                                        </p:tgtEl>
                                        <p:attrNameLst>
                                          <p:attrName>ppt_x</p:attrName>
                                        </p:attrNameLst>
                                      </p:cBhvr>
                                      <p:tavLst>
                                        <p:tav tm="0">
                                          <p:val>
                                            <p:strVal val="#ppt_x"/>
                                          </p:val>
                                        </p:tav>
                                        <p:tav tm="100000">
                                          <p:val>
                                            <p:strVal val="#ppt_x"/>
                                          </p:val>
                                        </p:tav>
                                      </p:tavLst>
                                    </p:anim>
                                    <p:anim calcmode="lin" valueType="num">
                                      <p:cBhvr>
                                        <p:cTn id="8" dur="750" fill="hold"/>
                                        <p:tgtEl>
                                          <p:spTgt spid="6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2"/>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652"/>
                                        </p:tgtEl>
                                        <p:attrNameLst>
                                          <p:attrName>style.visibility</p:attrName>
                                        </p:attrNameLst>
                                      </p:cBhvr>
                                      <p:to>
                                        <p:strVal val="visible"/>
                                      </p:to>
                                    </p:set>
                                    <p:animEffect transition="in" filter="wipe(left)">
                                      <p:cBhvr>
                                        <p:cTn id="7" dur="4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1"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Shape 655"/>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56" name="Shape 656"/>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7" name="Shape 657"/>
          <p:cNvSpPr>
            <a:spLocks noGrp="1"/>
          </p:cNvSpPr>
          <p:nvPr>
            <p:ph type="sldNum" sz="quarter" idx="2"/>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pic>
        <p:nvPicPr>
          <p:cNvPr id="65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59" name="Picture 65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60" name="Shape 660"/>
          <p:cNvSpPr/>
          <p:nvPr/>
        </p:nvSpPr>
        <p:spPr>
          <a:xfrm>
            <a:off x="2176705" y="910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661"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a:latin typeface="Courier"/>
                <a:ea typeface="Courier"/>
                <a:cs typeface="Courier"/>
                <a:sym typeface="Courier"/>
              </a:rPr>
              <a:t>&gt;</a:t>
            </a:r>
            <a:r>
              <a:rPr sz="100">
                <a:latin typeface="Courier"/>
                <a:ea typeface="Courier"/>
                <a:cs typeface="Courier"/>
                <a:sym typeface="Courier"/>
              </a:rPr>
              <a:t> </a:t>
            </a:r>
            <a:r>
              <a:rPr sz="3000">
                <a:latin typeface="Courier"/>
                <a:ea typeface="Courier"/>
                <a:cs typeface="Courier"/>
                <a:sym typeface="Courier"/>
              </a:rPr>
              <a:t>cf push</a:t>
            </a:r>
          </a:p>
        </p:txBody>
      </p:sp>
      <p:pic>
        <p:nvPicPr>
          <p:cNvPr id="662"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grpSp>
        <p:nvGrpSpPr>
          <p:cNvPr id="665" name="Group 665"/>
          <p:cNvGrpSpPr/>
          <p:nvPr/>
        </p:nvGrpSpPr>
        <p:grpSpPr>
          <a:xfrm>
            <a:off x="2060422" y="7232370"/>
            <a:ext cx="2840288" cy="1607438"/>
            <a:chOff x="-53881" y="-53881"/>
            <a:chExt cx="2840287" cy="1607436"/>
          </a:xfrm>
        </p:grpSpPr>
        <p:sp>
          <p:nvSpPr>
            <p:cNvPr id="664" name="Shape 664"/>
            <p:cNvSpPr/>
            <p:nvPr/>
          </p:nvSpPr>
          <p:spPr>
            <a:xfrm>
              <a:off x="0" y="0"/>
              <a:ext cx="2732525" cy="1499674"/>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2800">
                  <a:solidFill>
                    <a:srgbClr val="000000"/>
                  </a:solidFill>
                  <a:uFillTx/>
                  <a:latin typeface="Helvetica Neue Light"/>
                  <a:ea typeface="Helvetica Neue Light"/>
                  <a:cs typeface="Helvetica Neue Light"/>
                  <a:sym typeface="Helvetica Neue Light"/>
                </a:defRPr>
              </a:lvl1pPr>
            </a:lstStyle>
            <a:p>
              <a:pPr lvl="0">
                <a:defRPr sz="1800"/>
              </a:pPr>
              <a:r>
                <a:rPr sz="2800"/>
                <a:t>Router</a:t>
              </a:r>
            </a:p>
          </p:txBody>
        </p:sp>
        <p:pic>
          <p:nvPicPr>
            <p:cNvPr id="663" name="Picture 662"/>
            <p:cNvPicPr/>
            <p:nvPr/>
          </p:nvPicPr>
          <p:blipFill>
            <a:blip r:embed="rId5">
              <a:extLst/>
            </a:blip>
            <a:stretch>
              <a:fillRect/>
            </a:stretch>
          </p:blipFill>
          <p:spPr>
            <a:xfrm>
              <a:off x="-53882" y="-53882"/>
              <a:ext cx="2840288" cy="1607438"/>
            </a:xfrm>
            <a:prstGeom prst="rect">
              <a:avLst/>
            </a:prstGeom>
            <a:effectLst/>
          </p:spPr>
        </p:pic>
      </p:grpSp>
      <p:grpSp>
        <p:nvGrpSpPr>
          <p:cNvPr id="668" name="Group 668"/>
          <p:cNvGrpSpPr/>
          <p:nvPr/>
        </p:nvGrpSpPr>
        <p:grpSpPr>
          <a:xfrm>
            <a:off x="5164034" y="1176405"/>
            <a:ext cx="1103326" cy="675417"/>
            <a:chOff x="-53881" y="-53881"/>
            <a:chExt cx="1103324" cy="675415"/>
          </a:xfrm>
        </p:grpSpPr>
        <p:sp>
          <p:nvSpPr>
            <p:cNvPr id="667"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666" name="Picture 665"/>
            <p:cNvPicPr/>
            <p:nvPr/>
          </p:nvPicPr>
          <p:blipFill>
            <a:blip r:embed="rId6">
              <a:extLst/>
            </a:blip>
            <a:stretch>
              <a:fillRect/>
            </a:stretch>
          </p:blipFill>
          <p:spPr>
            <a:xfrm>
              <a:off x="-53882" y="-53882"/>
              <a:ext cx="1103325" cy="675417"/>
            </a:xfrm>
            <a:prstGeom prst="rect">
              <a:avLst/>
            </a:prstGeom>
            <a:effectLst/>
          </p:spPr>
        </p:pic>
      </p:grpSp>
      <p:grpSp>
        <p:nvGrpSpPr>
          <p:cNvPr id="671" name="Group 671"/>
          <p:cNvGrpSpPr/>
          <p:nvPr/>
        </p:nvGrpSpPr>
        <p:grpSpPr>
          <a:xfrm>
            <a:off x="6630772" y="1176405"/>
            <a:ext cx="1209445" cy="675417"/>
            <a:chOff x="-53881" y="-53881"/>
            <a:chExt cx="1209444" cy="675415"/>
          </a:xfrm>
        </p:grpSpPr>
        <p:sp>
          <p:nvSpPr>
            <p:cNvPr id="670"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sz="1200"/>
                <a:t>Health Manager</a:t>
              </a:r>
            </a:p>
          </p:txBody>
        </p:sp>
        <p:pic>
          <p:nvPicPr>
            <p:cNvPr id="669" name="Picture 668"/>
            <p:cNvPicPr/>
            <p:nvPr/>
          </p:nvPicPr>
          <p:blipFill>
            <a:blip r:embed="rId7">
              <a:extLst/>
            </a:blip>
            <a:stretch>
              <a:fillRect/>
            </a:stretch>
          </p:blipFill>
          <p:spPr>
            <a:xfrm>
              <a:off x="-53882" y="-53882"/>
              <a:ext cx="1209445" cy="675417"/>
            </a:xfrm>
            <a:prstGeom prst="rect">
              <a:avLst/>
            </a:prstGeom>
            <a:effectLst/>
          </p:spPr>
        </p:pic>
      </p:grpSp>
      <p:grpSp>
        <p:nvGrpSpPr>
          <p:cNvPr id="674" name="Group 674"/>
          <p:cNvGrpSpPr/>
          <p:nvPr/>
        </p:nvGrpSpPr>
        <p:grpSpPr>
          <a:xfrm>
            <a:off x="5193137" y="2493874"/>
            <a:ext cx="1314143" cy="675416"/>
            <a:chOff x="-53881" y="-53881"/>
            <a:chExt cx="1314142" cy="675415"/>
          </a:xfrm>
        </p:grpSpPr>
        <p:sp>
          <p:nvSpPr>
            <p:cNvPr id="673"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200">
                  <a:latin typeface="Helvetica Neue Light"/>
                  <a:ea typeface="Helvetica Neue Light"/>
                  <a:cs typeface="Helvetica Neue Light"/>
                  <a:sym typeface="Helvetica Neue Light"/>
                </a:rPr>
                <a:t>NATS</a:t>
              </a:r>
            </a:p>
            <a:p>
              <a:pPr lvl="0" algn="ctr" defTabSz="825500">
                <a:defRPr>
                  <a:solidFill>
                    <a:srgbClr val="000000"/>
                  </a:solidFill>
                  <a:uFillTx/>
                </a:defRPr>
              </a:pPr>
              <a:r>
                <a:rPr sz="1200">
                  <a:latin typeface="Helvetica Neue Thin"/>
                  <a:ea typeface="Helvetica Neue Thin"/>
                  <a:cs typeface="Helvetica Neue Thin"/>
                  <a:sym typeface="Helvetica Neue Thin"/>
                </a:rPr>
                <a:t>(message bus)</a:t>
              </a:r>
            </a:p>
          </p:txBody>
        </p:sp>
        <p:pic>
          <p:nvPicPr>
            <p:cNvPr id="672" name="Picture 671"/>
            <p:cNvPicPr/>
            <p:nvPr/>
          </p:nvPicPr>
          <p:blipFill>
            <a:blip r:embed="rId8">
              <a:extLst/>
            </a:blip>
            <a:stretch>
              <a:fillRect/>
            </a:stretch>
          </p:blipFill>
          <p:spPr>
            <a:xfrm>
              <a:off x="-53882" y="-53882"/>
              <a:ext cx="1314143" cy="675417"/>
            </a:xfrm>
            <a:prstGeom prst="rect">
              <a:avLst/>
            </a:prstGeom>
            <a:effectLst/>
          </p:spPr>
        </p:pic>
      </p:grpSp>
      <p:pic>
        <p:nvPicPr>
          <p:cNvPr id="733" name="Picture 732"/>
          <p:cNvPicPr/>
          <p:nvPr/>
        </p:nvPicPr>
        <p:blipFill>
          <a:blip r:embed="rId9">
            <a:extLst/>
          </a:blip>
          <a:stretch>
            <a:fillRect/>
          </a:stretch>
        </p:blipFill>
        <p:spPr>
          <a:xfrm>
            <a:off x="5614563" y="1799228"/>
            <a:ext cx="335494" cy="746214"/>
          </a:xfrm>
          <a:prstGeom prst="rect">
            <a:avLst/>
          </a:prstGeom>
        </p:spPr>
      </p:pic>
      <p:pic>
        <p:nvPicPr>
          <p:cNvPr id="735" name="Picture 734"/>
          <p:cNvPicPr/>
          <p:nvPr/>
        </p:nvPicPr>
        <p:blipFill>
          <a:blip r:embed="rId10">
            <a:extLst/>
          </a:blip>
          <a:stretch>
            <a:fillRect/>
          </a:stretch>
        </p:blipFill>
        <p:spPr>
          <a:xfrm>
            <a:off x="5749772" y="3117465"/>
            <a:ext cx="200873" cy="493450"/>
          </a:xfrm>
          <a:prstGeom prst="rect">
            <a:avLst/>
          </a:prstGeom>
        </p:spPr>
      </p:pic>
      <p:grpSp>
        <p:nvGrpSpPr>
          <p:cNvPr id="679" name="Group 679"/>
          <p:cNvGrpSpPr/>
          <p:nvPr/>
        </p:nvGrpSpPr>
        <p:grpSpPr>
          <a:xfrm>
            <a:off x="5184728" y="3559211"/>
            <a:ext cx="1330961" cy="498268"/>
            <a:chOff x="-53881" y="-53881"/>
            <a:chExt cx="1330960" cy="498267"/>
          </a:xfrm>
        </p:grpSpPr>
        <p:sp>
          <p:nvSpPr>
            <p:cNvPr id="678"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sz="1500"/>
                <a:t>Router</a:t>
              </a:r>
            </a:p>
          </p:txBody>
        </p:sp>
        <p:pic>
          <p:nvPicPr>
            <p:cNvPr id="677" name="Picture 676"/>
            <p:cNvPicPr/>
            <p:nvPr/>
          </p:nvPicPr>
          <p:blipFill>
            <a:blip r:embed="rId11">
              <a:extLst/>
            </a:blip>
            <a:stretch>
              <a:fillRect/>
            </a:stretch>
          </p:blipFill>
          <p:spPr>
            <a:xfrm>
              <a:off x="-53882" y="-53882"/>
              <a:ext cx="1330961" cy="498268"/>
            </a:xfrm>
            <a:prstGeom prst="rect">
              <a:avLst/>
            </a:prstGeom>
            <a:effectLst/>
          </p:spPr>
        </p:pic>
      </p:grpSp>
      <p:pic>
        <p:nvPicPr>
          <p:cNvPr id="737" name="Picture 736"/>
          <p:cNvPicPr/>
          <p:nvPr/>
        </p:nvPicPr>
        <p:blipFill>
          <a:blip r:embed="rId12">
            <a:extLst/>
          </a:blip>
          <a:stretch>
            <a:fillRect/>
          </a:stretch>
        </p:blipFill>
        <p:spPr>
          <a:xfrm>
            <a:off x="6455697" y="2793477"/>
            <a:ext cx="1419154" cy="283990"/>
          </a:xfrm>
          <a:prstGeom prst="rect">
            <a:avLst/>
          </a:prstGeom>
        </p:spPr>
      </p:pic>
      <p:grpSp>
        <p:nvGrpSpPr>
          <p:cNvPr id="714" name="Group 714"/>
          <p:cNvGrpSpPr/>
          <p:nvPr/>
        </p:nvGrpSpPr>
        <p:grpSpPr>
          <a:xfrm>
            <a:off x="6934759" y="1857695"/>
            <a:ext cx="1655942" cy="2287393"/>
            <a:chOff x="-53881" y="-53881"/>
            <a:chExt cx="1655940" cy="2287391"/>
          </a:xfrm>
        </p:grpSpPr>
        <p:grpSp>
          <p:nvGrpSpPr>
            <p:cNvPr id="683" name="Group 683"/>
            <p:cNvGrpSpPr/>
            <p:nvPr/>
          </p:nvGrpSpPr>
          <p:grpSpPr>
            <a:xfrm>
              <a:off x="108678" y="-53882"/>
              <a:ext cx="1493382" cy="2092050"/>
              <a:chOff x="-53881" y="-53881"/>
              <a:chExt cx="1493380" cy="2092048"/>
            </a:xfrm>
          </p:grpSpPr>
          <p:sp>
            <p:nvSpPr>
              <p:cNvPr id="682"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1" name="Picture 680"/>
              <p:cNvPicPr/>
              <p:nvPr/>
            </p:nvPicPr>
            <p:blipFill>
              <a:blip r:embed="rId13">
                <a:extLst/>
              </a:blip>
              <a:stretch>
                <a:fillRect/>
              </a:stretch>
            </p:blipFill>
            <p:spPr>
              <a:xfrm>
                <a:off x="-53882" y="-53882"/>
                <a:ext cx="1493381" cy="2092050"/>
              </a:xfrm>
              <a:prstGeom prst="rect">
                <a:avLst/>
              </a:prstGeom>
              <a:effectLst/>
            </p:spPr>
          </p:pic>
        </p:grpSp>
        <p:grpSp>
          <p:nvGrpSpPr>
            <p:cNvPr id="686" name="Group 686"/>
            <p:cNvGrpSpPr/>
            <p:nvPr/>
          </p:nvGrpSpPr>
          <p:grpSpPr>
            <a:xfrm>
              <a:off x="30838" y="41384"/>
              <a:ext cx="1493381" cy="2092050"/>
              <a:chOff x="-53881" y="-53881"/>
              <a:chExt cx="1493380" cy="2092048"/>
            </a:xfrm>
          </p:grpSpPr>
          <p:sp>
            <p:nvSpPr>
              <p:cNvPr id="685"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4" name="Picture 683"/>
              <p:cNvPicPr/>
              <p:nvPr/>
            </p:nvPicPr>
            <p:blipFill>
              <a:blip r:embed="rId13">
                <a:extLst/>
              </a:blip>
              <a:stretch>
                <a:fillRect/>
              </a:stretch>
            </p:blipFill>
            <p:spPr>
              <a:xfrm>
                <a:off x="-53882" y="-53882"/>
                <a:ext cx="1493381" cy="2092050"/>
              </a:xfrm>
              <a:prstGeom prst="rect">
                <a:avLst/>
              </a:prstGeom>
              <a:effectLst/>
            </p:spPr>
          </p:pic>
        </p:grpSp>
        <p:grpSp>
          <p:nvGrpSpPr>
            <p:cNvPr id="689" name="Group 689"/>
            <p:cNvGrpSpPr/>
            <p:nvPr/>
          </p:nvGrpSpPr>
          <p:grpSpPr>
            <a:xfrm>
              <a:off x="-53882" y="141461"/>
              <a:ext cx="1493381" cy="2092050"/>
              <a:chOff x="-53881" y="-53881"/>
              <a:chExt cx="1493380" cy="2092048"/>
            </a:xfrm>
          </p:grpSpPr>
          <p:sp>
            <p:nvSpPr>
              <p:cNvPr id="688"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7" name="Picture 686"/>
              <p:cNvPicPr/>
              <p:nvPr/>
            </p:nvPicPr>
            <p:blipFill>
              <a:blip r:embed="rId13">
                <a:extLst/>
              </a:blip>
              <a:stretch>
                <a:fillRect/>
              </a:stretch>
            </p:blipFill>
            <p:spPr>
              <a:xfrm>
                <a:off x="-53882" y="-53882"/>
                <a:ext cx="1493381" cy="2092050"/>
              </a:xfrm>
              <a:prstGeom prst="rect">
                <a:avLst/>
              </a:prstGeom>
              <a:effectLst/>
            </p:spPr>
          </p:pic>
        </p:grpSp>
        <p:grpSp>
          <p:nvGrpSpPr>
            <p:cNvPr id="692" name="Group 692"/>
            <p:cNvGrpSpPr/>
            <p:nvPr/>
          </p:nvGrpSpPr>
          <p:grpSpPr>
            <a:xfrm>
              <a:off x="104387" y="271952"/>
              <a:ext cx="378981" cy="449307"/>
              <a:chOff x="-53881" y="-53881"/>
              <a:chExt cx="378979" cy="449305"/>
            </a:xfrm>
          </p:grpSpPr>
          <p:sp>
            <p:nvSpPr>
              <p:cNvPr id="691"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0" name="Picture 689"/>
              <p:cNvPicPr/>
              <p:nvPr/>
            </p:nvPicPr>
            <p:blipFill>
              <a:blip r:embed="rId14">
                <a:extLst/>
              </a:blip>
              <a:stretch>
                <a:fillRect/>
              </a:stretch>
            </p:blipFill>
            <p:spPr>
              <a:xfrm>
                <a:off x="-53882" y="-53882"/>
                <a:ext cx="378981" cy="449307"/>
              </a:xfrm>
              <a:prstGeom prst="rect">
                <a:avLst/>
              </a:prstGeom>
              <a:effectLst/>
            </p:spPr>
          </p:pic>
        </p:grpSp>
        <p:grpSp>
          <p:nvGrpSpPr>
            <p:cNvPr id="695" name="Group 695"/>
            <p:cNvGrpSpPr/>
            <p:nvPr/>
          </p:nvGrpSpPr>
          <p:grpSpPr>
            <a:xfrm>
              <a:off x="511838" y="271952"/>
              <a:ext cx="378981" cy="449307"/>
              <a:chOff x="-53881" y="-53881"/>
              <a:chExt cx="378979" cy="449305"/>
            </a:xfrm>
          </p:grpSpPr>
          <p:sp>
            <p:nvSpPr>
              <p:cNvPr id="694"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3" name="Picture 692"/>
              <p:cNvPicPr/>
              <p:nvPr/>
            </p:nvPicPr>
            <p:blipFill>
              <a:blip r:embed="rId14">
                <a:extLst/>
              </a:blip>
              <a:stretch>
                <a:fillRect/>
              </a:stretch>
            </p:blipFill>
            <p:spPr>
              <a:xfrm>
                <a:off x="-53882" y="-53882"/>
                <a:ext cx="378981" cy="449307"/>
              </a:xfrm>
              <a:prstGeom prst="rect">
                <a:avLst/>
              </a:prstGeom>
              <a:effectLst/>
            </p:spPr>
          </p:pic>
        </p:grpSp>
        <p:grpSp>
          <p:nvGrpSpPr>
            <p:cNvPr id="698" name="Group 698"/>
            <p:cNvGrpSpPr/>
            <p:nvPr/>
          </p:nvGrpSpPr>
          <p:grpSpPr>
            <a:xfrm>
              <a:off x="919289" y="271952"/>
              <a:ext cx="378981" cy="449307"/>
              <a:chOff x="-53881" y="-53881"/>
              <a:chExt cx="378979" cy="449305"/>
            </a:xfrm>
          </p:grpSpPr>
          <p:sp>
            <p:nvSpPr>
              <p:cNvPr id="697"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6" name="Picture 695"/>
              <p:cNvPicPr/>
              <p:nvPr/>
            </p:nvPicPr>
            <p:blipFill>
              <a:blip r:embed="rId14">
                <a:extLst/>
              </a:blip>
              <a:stretch>
                <a:fillRect/>
              </a:stretch>
            </p:blipFill>
            <p:spPr>
              <a:xfrm>
                <a:off x="-53882" y="-53882"/>
                <a:ext cx="378981" cy="449307"/>
              </a:xfrm>
              <a:prstGeom prst="rect">
                <a:avLst/>
              </a:prstGeom>
              <a:effectLst/>
            </p:spPr>
          </p:pic>
        </p:grpSp>
        <p:grpSp>
          <p:nvGrpSpPr>
            <p:cNvPr id="701" name="Group 701"/>
            <p:cNvGrpSpPr/>
            <p:nvPr/>
          </p:nvGrpSpPr>
          <p:grpSpPr>
            <a:xfrm>
              <a:off x="104387" y="701103"/>
              <a:ext cx="378981" cy="449307"/>
              <a:chOff x="-53881" y="-53881"/>
              <a:chExt cx="378979" cy="449305"/>
            </a:xfrm>
          </p:grpSpPr>
          <p:sp>
            <p:nvSpPr>
              <p:cNvPr id="700"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9" name="Picture 698"/>
              <p:cNvPicPr/>
              <p:nvPr/>
            </p:nvPicPr>
            <p:blipFill>
              <a:blip r:embed="rId14">
                <a:extLst/>
              </a:blip>
              <a:stretch>
                <a:fillRect/>
              </a:stretch>
            </p:blipFill>
            <p:spPr>
              <a:xfrm>
                <a:off x="-53882" y="-53882"/>
                <a:ext cx="378981" cy="449307"/>
              </a:xfrm>
              <a:prstGeom prst="rect">
                <a:avLst/>
              </a:prstGeom>
              <a:effectLst/>
            </p:spPr>
          </p:pic>
        </p:grpSp>
        <p:grpSp>
          <p:nvGrpSpPr>
            <p:cNvPr id="704" name="Group 704"/>
            <p:cNvGrpSpPr/>
            <p:nvPr/>
          </p:nvGrpSpPr>
          <p:grpSpPr>
            <a:xfrm>
              <a:off x="511838" y="701103"/>
              <a:ext cx="378981" cy="449307"/>
              <a:chOff x="-53881" y="-53881"/>
              <a:chExt cx="378979" cy="449305"/>
            </a:xfrm>
          </p:grpSpPr>
          <p:sp>
            <p:nvSpPr>
              <p:cNvPr id="703"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2" name="Picture 701"/>
              <p:cNvPicPr/>
              <p:nvPr/>
            </p:nvPicPr>
            <p:blipFill>
              <a:blip r:embed="rId14">
                <a:extLst/>
              </a:blip>
              <a:stretch>
                <a:fillRect/>
              </a:stretch>
            </p:blipFill>
            <p:spPr>
              <a:xfrm>
                <a:off x="-53882" y="-53882"/>
                <a:ext cx="378981" cy="449307"/>
              </a:xfrm>
              <a:prstGeom prst="rect">
                <a:avLst/>
              </a:prstGeom>
              <a:effectLst/>
            </p:spPr>
          </p:pic>
        </p:grpSp>
        <p:grpSp>
          <p:nvGrpSpPr>
            <p:cNvPr id="707" name="Group 707"/>
            <p:cNvGrpSpPr/>
            <p:nvPr/>
          </p:nvGrpSpPr>
          <p:grpSpPr>
            <a:xfrm>
              <a:off x="919289" y="701103"/>
              <a:ext cx="378981" cy="449307"/>
              <a:chOff x="-53881" y="-53881"/>
              <a:chExt cx="378979" cy="449305"/>
            </a:xfrm>
          </p:grpSpPr>
          <p:sp>
            <p:nvSpPr>
              <p:cNvPr id="706"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5" name="Picture 704"/>
              <p:cNvPicPr/>
              <p:nvPr/>
            </p:nvPicPr>
            <p:blipFill>
              <a:blip r:embed="rId14">
                <a:extLst/>
              </a:blip>
              <a:stretch>
                <a:fillRect/>
              </a:stretch>
            </p:blipFill>
            <p:spPr>
              <a:xfrm>
                <a:off x="-53882" y="-53882"/>
                <a:ext cx="378981" cy="449307"/>
              </a:xfrm>
              <a:prstGeom prst="rect">
                <a:avLst/>
              </a:prstGeom>
              <a:effectLst/>
            </p:spPr>
          </p:pic>
        </p:grpSp>
        <p:grpSp>
          <p:nvGrpSpPr>
            <p:cNvPr id="710" name="Group 710"/>
            <p:cNvGrpSpPr/>
            <p:nvPr/>
          </p:nvGrpSpPr>
          <p:grpSpPr>
            <a:xfrm>
              <a:off x="104387" y="1140632"/>
              <a:ext cx="378981" cy="449307"/>
              <a:chOff x="-53881" y="-53881"/>
              <a:chExt cx="378979" cy="449305"/>
            </a:xfrm>
          </p:grpSpPr>
          <p:sp>
            <p:nvSpPr>
              <p:cNvPr id="709"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8" name="Picture 707"/>
              <p:cNvPicPr/>
              <p:nvPr/>
            </p:nvPicPr>
            <p:blipFill>
              <a:blip r:embed="rId14">
                <a:extLst/>
              </a:blip>
              <a:stretch>
                <a:fillRect/>
              </a:stretch>
            </p:blipFill>
            <p:spPr>
              <a:xfrm>
                <a:off x="-53882" y="-53882"/>
                <a:ext cx="378981" cy="449307"/>
              </a:xfrm>
              <a:prstGeom prst="rect">
                <a:avLst/>
              </a:prstGeom>
              <a:effectLst/>
            </p:spPr>
          </p:pic>
        </p:grpSp>
        <p:grpSp>
          <p:nvGrpSpPr>
            <p:cNvPr id="713" name="Group 713"/>
            <p:cNvGrpSpPr/>
            <p:nvPr/>
          </p:nvGrpSpPr>
          <p:grpSpPr>
            <a:xfrm>
              <a:off x="511838" y="1140632"/>
              <a:ext cx="378981" cy="449307"/>
              <a:chOff x="-53881" y="-53881"/>
              <a:chExt cx="378979" cy="449305"/>
            </a:xfrm>
          </p:grpSpPr>
          <p:sp>
            <p:nvSpPr>
              <p:cNvPr id="712"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1" name="Picture 710"/>
              <p:cNvPicPr/>
              <p:nvPr/>
            </p:nvPicPr>
            <p:blipFill>
              <a:blip r:embed="rId14">
                <a:extLst/>
              </a:blip>
              <a:stretch>
                <a:fillRect/>
              </a:stretch>
            </p:blipFill>
            <p:spPr>
              <a:xfrm>
                <a:off x="-53882" y="-53882"/>
                <a:ext cx="378981" cy="449307"/>
              </a:xfrm>
              <a:prstGeom prst="rect">
                <a:avLst/>
              </a:prstGeom>
              <a:effectLst/>
            </p:spPr>
          </p:pic>
        </p:grpSp>
      </p:grpSp>
      <p:grpSp>
        <p:nvGrpSpPr>
          <p:cNvPr id="717" name="Group 717"/>
          <p:cNvGrpSpPr/>
          <p:nvPr/>
        </p:nvGrpSpPr>
        <p:grpSpPr>
          <a:xfrm>
            <a:off x="7907930" y="3052210"/>
            <a:ext cx="378981" cy="449306"/>
            <a:chOff x="-53881" y="-53881"/>
            <a:chExt cx="378979" cy="449305"/>
          </a:xfrm>
        </p:grpSpPr>
        <p:sp>
          <p:nvSpPr>
            <p:cNvPr id="716"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5" name="Picture 714"/>
            <p:cNvPicPr/>
            <p:nvPr/>
          </p:nvPicPr>
          <p:blipFill>
            <a:blip r:embed="rId14">
              <a:extLst/>
            </a:blip>
            <a:stretch>
              <a:fillRect/>
            </a:stretch>
          </p:blipFill>
          <p:spPr>
            <a:xfrm>
              <a:off x="-53882" y="-53882"/>
              <a:ext cx="378981" cy="449307"/>
            </a:xfrm>
            <a:prstGeom prst="rect">
              <a:avLst/>
            </a:prstGeom>
            <a:effectLst/>
          </p:spPr>
        </p:pic>
      </p:grpSp>
      <p:grpSp>
        <p:nvGrpSpPr>
          <p:cNvPr id="720" name="Group 720"/>
          <p:cNvGrpSpPr/>
          <p:nvPr/>
        </p:nvGrpSpPr>
        <p:grpSpPr>
          <a:xfrm>
            <a:off x="7093028" y="3509410"/>
            <a:ext cx="378981" cy="449306"/>
            <a:chOff x="-53881" y="-53881"/>
            <a:chExt cx="378979" cy="449305"/>
          </a:xfrm>
        </p:grpSpPr>
        <p:sp>
          <p:nvSpPr>
            <p:cNvPr id="719"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8" name="Picture 717"/>
            <p:cNvPicPr/>
            <p:nvPr/>
          </p:nvPicPr>
          <p:blipFill>
            <a:blip r:embed="rId14">
              <a:extLst/>
            </a:blip>
            <a:stretch>
              <a:fillRect/>
            </a:stretch>
          </p:blipFill>
          <p:spPr>
            <a:xfrm>
              <a:off x="-53882" y="-53882"/>
              <a:ext cx="378981" cy="449307"/>
            </a:xfrm>
            <a:prstGeom prst="rect">
              <a:avLst/>
            </a:prstGeom>
            <a:effectLst/>
          </p:spPr>
        </p:pic>
      </p:grpSp>
      <p:grpSp>
        <p:nvGrpSpPr>
          <p:cNvPr id="723" name="Group 723"/>
          <p:cNvGrpSpPr/>
          <p:nvPr/>
        </p:nvGrpSpPr>
        <p:grpSpPr>
          <a:xfrm>
            <a:off x="7500479" y="3504329"/>
            <a:ext cx="378980" cy="449307"/>
            <a:chOff x="-53881" y="-53881"/>
            <a:chExt cx="378979" cy="449305"/>
          </a:xfrm>
        </p:grpSpPr>
        <p:sp>
          <p:nvSpPr>
            <p:cNvPr id="722"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1" name="Picture 720"/>
            <p:cNvPicPr/>
            <p:nvPr/>
          </p:nvPicPr>
          <p:blipFill>
            <a:blip r:embed="rId14">
              <a:extLst/>
            </a:blip>
            <a:stretch>
              <a:fillRect/>
            </a:stretch>
          </p:blipFill>
          <p:spPr>
            <a:xfrm>
              <a:off x="-53882" y="-53882"/>
              <a:ext cx="378981" cy="449307"/>
            </a:xfrm>
            <a:prstGeom prst="rect">
              <a:avLst/>
            </a:prstGeom>
            <a:effectLst/>
          </p:spPr>
        </p:pic>
      </p:grpSp>
      <p:grpSp>
        <p:nvGrpSpPr>
          <p:cNvPr id="726" name="Group 726"/>
          <p:cNvGrpSpPr/>
          <p:nvPr/>
        </p:nvGrpSpPr>
        <p:grpSpPr>
          <a:xfrm>
            <a:off x="7907930" y="3504329"/>
            <a:ext cx="378981" cy="449307"/>
            <a:chOff x="-53881" y="-53881"/>
            <a:chExt cx="378979" cy="449305"/>
          </a:xfrm>
        </p:grpSpPr>
        <p:sp>
          <p:nvSpPr>
            <p:cNvPr id="725"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4" name="Picture 723"/>
            <p:cNvPicPr/>
            <p:nvPr/>
          </p:nvPicPr>
          <p:blipFill>
            <a:blip r:embed="rId14">
              <a:extLst/>
            </a:blip>
            <a:stretch>
              <a:fillRect/>
            </a:stretch>
          </p:blipFill>
          <p:spPr>
            <a:xfrm>
              <a:off x="-53882" y="-53882"/>
              <a:ext cx="378981" cy="449307"/>
            </a:xfrm>
            <a:prstGeom prst="rect">
              <a:avLst/>
            </a:prstGeom>
            <a:effectLst/>
          </p:spPr>
        </p:pic>
      </p:grpSp>
      <p:pic>
        <p:nvPicPr>
          <p:cNvPr id="739" name="Picture 738"/>
          <p:cNvPicPr/>
          <p:nvPr/>
        </p:nvPicPr>
        <p:blipFill>
          <a:blip r:embed="rId15">
            <a:extLst/>
          </a:blip>
          <a:stretch>
            <a:fillRect/>
          </a:stretch>
        </p:blipFill>
        <p:spPr>
          <a:xfrm>
            <a:off x="5983907" y="1799997"/>
            <a:ext cx="718156" cy="745580"/>
          </a:xfrm>
          <a:prstGeom prst="rect">
            <a:avLst/>
          </a:prstGeom>
        </p:spPr>
      </p:pic>
      <p:pic>
        <p:nvPicPr>
          <p:cNvPr id="728" name="pasted-image.png"/>
          <p:cNvPicPr/>
          <p:nvPr/>
        </p:nvPicPr>
        <p:blipFill>
          <a:blip r:embed="rId16">
            <a:extLst/>
          </a:blip>
          <a:stretch>
            <a:fillRect/>
          </a:stretch>
        </p:blipFill>
        <p:spPr>
          <a:xfrm>
            <a:off x="152877" y="2881348"/>
            <a:ext cx="2274888" cy="1706166"/>
          </a:xfrm>
          <a:prstGeom prst="rect">
            <a:avLst/>
          </a:prstGeom>
          <a:ln w="12700">
            <a:miter lim="400000"/>
          </a:ln>
        </p:spPr>
      </p:pic>
      <p:sp>
        <p:nvSpPr>
          <p:cNvPr id="729" name="Shape 729"/>
          <p:cNvSpPr/>
          <p:nvPr/>
        </p:nvSpPr>
        <p:spPr>
          <a:xfrm>
            <a:off x="2910804" y="3363372"/>
            <a:ext cx="16409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App Deployed</a:t>
            </a:r>
          </a:p>
        </p:txBody>
      </p:sp>
      <p:pic>
        <p:nvPicPr>
          <p:cNvPr id="730" name="Picture 729"/>
          <p:cNvPicPr/>
          <p:nvPr/>
        </p:nvPicPr>
        <p:blipFill>
          <a:blip r:embed="rId17">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31" name="chrome.png"/>
          <p:cNvPicPr/>
          <p:nvPr/>
        </p:nvPicPr>
        <p:blipFill>
          <a:blip r:embed="rId18">
            <a:extLst/>
          </a:blip>
          <a:stretch>
            <a:fillRect/>
          </a:stretch>
        </p:blipFill>
        <p:spPr>
          <a:xfrm>
            <a:off x="2144578" y="3297828"/>
            <a:ext cx="409226" cy="409226"/>
          </a:xfrm>
          <a:prstGeom prst="rect">
            <a:avLst/>
          </a:prstGeom>
          <a:ln w="12700">
            <a:miter lim="400000"/>
          </a:ln>
        </p:spPr>
      </p:pic>
      <p:sp>
        <p:nvSpPr>
          <p:cNvPr id="732" name="Shape 732"/>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661"/>
                                        </p:tgtEl>
                                        <p:attrNameLst>
                                          <p:attrName>style.visibility</p:attrName>
                                        </p:attrNameLst>
                                      </p:cBhvr>
                                      <p:to>
                                        <p:strVal val="visible"/>
                                      </p:to>
                                    </p:set>
                                  </p:childTnLst>
                                </p:cTn>
                              </p:par>
                            </p:childTnLst>
                          </p:cTn>
                        </p:par>
                        <p:par>
                          <p:cTn id="7" fill="hold">
                            <p:stCondLst>
                              <p:cond delay="0"/>
                            </p:stCondLst>
                            <p:childTnLst>
                              <p:par>
                                <p:cTn id="8" presetID="23" presetClass="entr" presetSubtype="16" fill="hold" grpId="2" nodeType="afterEffect">
                                  <p:stCondLst>
                                    <p:cond delay="300"/>
                                  </p:stCondLst>
                                  <p:iterate>
                                    <p:tmAbs val="0"/>
                                  </p:iterate>
                                  <p:childTnLst>
                                    <p:set>
                                      <p:cBhvr>
                                        <p:cTn id="9" fill="hold"/>
                                        <p:tgtEl>
                                          <p:spTgt spid="717"/>
                                        </p:tgtEl>
                                        <p:attrNameLst>
                                          <p:attrName>style.visibility</p:attrName>
                                        </p:attrNameLst>
                                      </p:cBhvr>
                                      <p:to>
                                        <p:strVal val="visible"/>
                                      </p:to>
                                    </p:set>
                                    <p:anim calcmode="lin" valueType="num">
                                      <p:cBhvr>
                                        <p:cTn id="10" dur="150" fill="hold"/>
                                        <p:tgtEl>
                                          <p:spTgt spid="717"/>
                                        </p:tgtEl>
                                        <p:attrNameLst>
                                          <p:attrName>ppt_w</p:attrName>
                                        </p:attrNameLst>
                                      </p:cBhvr>
                                      <p:tavLst>
                                        <p:tav tm="0">
                                          <p:val>
                                            <p:fltVal val="0"/>
                                          </p:val>
                                        </p:tav>
                                        <p:tav tm="100000">
                                          <p:val>
                                            <p:strVal val="#ppt_w"/>
                                          </p:val>
                                        </p:tav>
                                      </p:tavLst>
                                    </p:anim>
                                    <p:anim calcmode="lin" valueType="num">
                                      <p:cBhvr>
                                        <p:cTn id="11" dur="150" fill="hold"/>
                                        <p:tgtEl>
                                          <p:spTgt spid="717"/>
                                        </p:tgtEl>
                                        <p:attrNameLst>
                                          <p:attrName>ppt_h</p:attrName>
                                        </p:attrNameLst>
                                      </p:cBhvr>
                                      <p:tavLst>
                                        <p:tav tm="0">
                                          <p:val>
                                            <p:fltVal val="0"/>
                                          </p:val>
                                        </p:tav>
                                        <p:tav tm="100000">
                                          <p:val>
                                            <p:strVal val="#ppt_h"/>
                                          </p:val>
                                        </p:tav>
                                      </p:tavLst>
                                    </p:anim>
                                  </p:childTnLst>
                                </p:cTn>
                              </p:par>
                            </p:childTnLst>
                          </p:cTn>
                        </p:par>
                        <p:par>
                          <p:cTn id="12" fill="hold">
                            <p:stCondLst>
                              <p:cond delay="450"/>
                            </p:stCondLst>
                            <p:childTnLst>
                              <p:par>
                                <p:cTn id="13" presetID="23" presetClass="entr" presetSubtype="16" fill="hold" grpId="3" nodeType="afterEffect">
                                  <p:stCondLst>
                                    <p:cond delay="0"/>
                                  </p:stCondLst>
                                  <p:iterate>
                                    <p:tmAbs val="0"/>
                                  </p:iterate>
                                  <p:childTnLst>
                                    <p:set>
                                      <p:cBhvr>
                                        <p:cTn id="14" fill="hold"/>
                                        <p:tgtEl>
                                          <p:spTgt spid="723"/>
                                        </p:tgtEl>
                                        <p:attrNameLst>
                                          <p:attrName>style.visibility</p:attrName>
                                        </p:attrNameLst>
                                      </p:cBhvr>
                                      <p:to>
                                        <p:strVal val="visible"/>
                                      </p:to>
                                    </p:set>
                                    <p:anim calcmode="lin" valueType="num">
                                      <p:cBhvr>
                                        <p:cTn id="15" dur="150" fill="hold"/>
                                        <p:tgtEl>
                                          <p:spTgt spid="723"/>
                                        </p:tgtEl>
                                        <p:attrNameLst>
                                          <p:attrName>ppt_w</p:attrName>
                                        </p:attrNameLst>
                                      </p:cBhvr>
                                      <p:tavLst>
                                        <p:tav tm="0">
                                          <p:val>
                                            <p:fltVal val="0"/>
                                          </p:val>
                                        </p:tav>
                                        <p:tav tm="100000">
                                          <p:val>
                                            <p:strVal val="#ppt_w"/>
                                          </p:val>
                                        </p:tav>
                                      </p:tavLst>
                                    </p:anim>
                                    <p:anim calcmode="lin" valueType="num">
                                      <p:cBhvr>
                                        <p:cTn id="16" dur="150" fill="hold"/>
                                        <p:tgtEl>
                                          <p:spTgt spid="723"/>
                                        </p:tgtEl>
                                        <p:attrNameLst>
                                          <p:attrName>ppt_h</p:attrName>
                                        </p:attrNameLst>
                                      </p:cBhvr>
                                      <p:tavLst>
                                        <p:tav tm="0">
                                          <p:val>
                                            <p:fltVal val="0"/>
                                          </p:val>
                                        </p:tav>
                                        <p:tav tm="100000">
                                          <p:val>
                                            <p:strVal val="#ppt_h"/>
                                          </p:val>
                                        </p:tav>
                                      </p:tavLst>
                                    </p:anim>
                                  </p:childTnLst>
                                </p:cTn>
                              </p:par>
                            </p:childTnLst>
                          </p:cTn>
                        </p:par>
                        <p:par>
                          <p:cTn id="17" fill="hold">
                            <p:stCondLst>
                              <p:cond delay="600"/>
                            </p:stCondLst>
                            <p:childTnLst>
                              <p:par>
                                <p:cTn id="18" presetID="23" presetClass="entr" presetSubtype="16" fill="hold" grpId="4" nodeType="afterEffect">
                                  <p:stCondLst>
                                    <p:cond delay="0"/>
                                  </p:stCondLst>
                                  <p:iterate>
                                    <p:tmAbs val="0"/>
                                  </p:iterate>
                                  <p:childTnLst>
                                    <p:set>
                                      <p:cBhvr>
                                        <p:cTn id="19" fill="hold"/>
                                        <p:tgtEl>
                                          <p:spTgt spid="726"/>
                                        </p:tgtEl>
                                        <p:attrNameLst>
                                          <p:attrName>style.visibility</p:attrName>
                                        </p:attrNameLst>
                                      </p:cBhvr>
                                      <p:to>
                                        <p:strVal val="visible"/>
                                      </p:to>
                                    </p:set>
                                    <p:anim calcmode="lin" valueType="num">
                                      <p:cBhvr>
                                        <p:cTn id="20" dur="150" fill="hold"/>
                                        <p:tgtEl>
                                          <p:spTgt spid="726"/>
                                        </p:tgtEl>
                                        <p:attrNameLst>
                                          <p:attrName>ppt_w</p:attrName>
                                        </p:attrNameLst>
                                      </p:cBhvr>
                                      <p:tavLst>
                                        <p:tav tm="0">
                                          <p:val>
                                            <p:fltVal val="0"/>
                                          </p:val>
                                        </p:tav>
                                        <p:tav tm="100000">
                                          <p:val>
                                            <p:strVal val="#ppt_w"/>
                                          </p:val>
                                        </p:tav>
                                      </p:tavLst>
                                    </p:anim>
                                    <p:anim calcmode="lin" valueType="num">
                                      <p:cBhvr>
                                        <p:cTn id="21" dur="150" fill="hold"/>
                                        <p:tgtEl>
                                          <p:spTgt spid="726"/>
                                        </p:tgtEl>
                                        <p:attrNameLst>
                                          <p:attrName>ppt_h</p:attrName>
                                        </p:attrNameLst>
                                      </p:cBhvr>
                                      <p:tavLst>
                                        <p:tav tm="0">
                                          <p:val>
                                            <p:fltVal val="0"/>
                                          </p:val>
                                        </p:tav>
                                        <p:tav tm="100000">
                                          <p:val>
                                            <p:strVal val="#ppt_h"/>
                                          </p:val>
                                        </p:tav>
                                      </p:tavLst>
                                    </p:anim>
                                  </p:childTnLst>
                                </p:cTn>
                              </p:par>
                            </p:childTnLst>
                          </p:cTn>
                        </p:par>
                        <p:par>
                          <p:cTn id="22" fill="hold">
                            <p:stCondLst>
                              <p:cond delay="750"/>
                            </p:stCondLst>
                            <p:childTnLst>
                              <p:par>
                                <p:cTn id="23" presetID="23" presetClass="entr" presetSubtype="16" fill="hold" grpId="5" nodeType="afterEffect">
                                  <p:stCondLst>
                                    <p:cond delay="0"/>
                                  </p:stCondLst>
                                  <p:iterate>
                                    <p:tmAbs val="0"/>
                                  </p:iterate>
                                  <p:childTnLst>
                                    <p:set>
                                      <p:cBhvr>
                                        <p:cTn id="24" fill="hold"/>
                                        <p:tgtEl>
                                          <p:spTgt spid="720"/>
                                        </p:tgtEl>
                                        <p:attrNameLst>
                                          <p:attrName>style.visibility</p:attrName>
                                        </p:attrNameLst>
                                      </p:cBhvr>
                                      <p:to>
                                        <p:strVal val="visible"/>
                                      </p:to>
                                    </p:set>
                                    <p:anim calcmode="lin" valueType="num">
                                      <p:cBhvr>
                                        <p:cTn id="25" dur="150" fill="hold"/>
                                        <p:tgtEl>
                                          <p:spTgt spid="720"/>
                                        </p:tgtEl>
                                        <p:attrNameLst>
                                          <p:attrName>ppt_w</p:attrName>
                                        </p:attrNameLst>
                                      </p:cBhvr>
                                      <p:tavLst>
                                        <p:tav tm="0">
                                          <p:val>
                                            <p:fltVal val="0"/>
                                          </p:val>
                                        </p:tav>
                                        <p:tav tm="100000">
                                          <p:val>
                                            <p:strVal val="#ppt_w"/>
                                          </p:val>
                                        </p:tav>
                                      </p:tavLst>
                                    </p:anim>
                                    <p:anim calcmode="lin" valueType="num">
                                      <p:cBhvr>
                                        <p:cTn id="26" dur="150" fill="hold"/>
                                        <p:tgtEl>
                                          <p:spTgt spid="720"/>
                                        </p:tgtEl>
                                        <p:attrNameLst>
                                          <p:attrName>ppt_h</p:attrName>
                                        </p:attrNameLst>
                                      </p:cBhvr>
                                      <p:tavLst>
                                        <p:tav tm="0">
                                          <p:val>
                                            <p:fltVal val="0"/>
                                          </p:val>
                                        </p:tav>
                                        <p:tav tm="100000">
                                          <p:val>
                                            <p:strVal val="#ppt_h"/>
                                          </p:val>
                                        </p:tav>
                                      </p:tavLst>
                                    </p:anim>
                                  </p:childTnLst>
                                </p:cTn>
                              </p:par>
                            </p:childTnLst>
                          </p:cTn>
                        </p:par>
                        <p:par>
                          <p:cTn id="27" fill="hold">
                            <p:stCondLst>
                              <p:cond delay="900"/>
                            </p:stCondLst>
                            <p:childTnLst>
                              <p:par>
                                <p:cTn id="28" presetID="22" presetClass="entr" presetSubtype="2" fill="hold" grpId="6" nodeType="afterEffect">
                                  <p:stCondLst>
                                    <p:cond delay="0"/>
                                  </p:stCondLst>
                                  <p:iterate>
                                    <p:tmAbs val="0"/>
                                  </p:iterate>
                                  <p:childTnLst>
                                    <p:set>
                                      <p:cBhvr>
                                        <p:cTn id="29" fill="hold"/>
                                        <p:tgtEl>
                                          <p:spTgt spid="730"/>
                                        </p:tgtEl>
                                        <p:attrNameLst>
                                          <p:attrName>style.visibility</p:attrName>
                                        </p:attrNameLst>
                                      </p:cBhvr>
                                      <p:to>
                                        <p:strVal val="visible"/>
                                      </p:to>
                                    </p:set>
                                    <p:animEffect transition="in" filter="wipe(right)">
                                      <p:cBhvr>
                                        <p:cTn id="30" dur="1000"/>
                                        <p:tgtEl>
                                          <p:spTgt spid="730"/>
                                        </p:tgtEl>
                                      </p:cBhvr>
                                    </p:animEffect>
                                  </p:childTnLst>
                                </p:cTn>
                              </p:par>
                            </p:childTnLst>
                          </p:cTn>
                        </p:par>
                        <p:par>
                          <p:cTn id="31" fill="hold">
                            <p:stCondLst>
                              <p:cond delay="1900"/>
                            </p:stCondLst>
                            <p:childTnLst>
                              <p:par>
                                <p:cTn id="32" presetID="4" presetClass="entr" presetSubtype="32" fill="hold" grpId="7" nodeType="afterEffect">
                                  <p:stCondLst>
                                    <p:cond delay="0"/>
                                  </p:stCondLst>
                                  <p:iterate>
                                    <p:tmAbs val="0"/>
                                  </p:iterate>
                                  <p:childTnLst>
                                    <p:set>
                                      <p:cBhvr>
                                        <p:cTn id="33" fill="hold"/>
                                        <p:tgtEl>
                                          <p:spTgt spid="728"/>
                                        </p:tgtEl>
                                        <p:attrNameLst>
                                          <p:attrName>style.visibility</p:attrName>
                                        </p:attrNameLst>
                                      </p:cBhvr>
                                      <p:to>
                                        <p:strVal val="visible"/>
                                      </p:to>
                                    </p:set>
                                    <p:animEffect transition="in" filter="box(out)">
                                      <p:cBhvr>
                                        <p:cTn id="34" dur="1000"/>
                                        <p:tgtEl>
                                          <p:spTgt spid="728"/>
                                        </p:tgtEl>
                                      </p:cBhvr>
                                    </p:animEffect>
                                  </p:childTnLst>
                                </p:cTn>
                              </p:par>
                            </p:childTnLst>
                          </p:cTn>
                        </p:par>
                        <p:par>
                          <p:cTn id="35" fill="hold">
                            <p:stCondLst>
                              <p:cond delay="2900"/>
                            </p:stCondLst>
                            <p:childTnLst>
                              <p:par>
                                <p:cTn id="36" presetID="23" presetClass="entr" presetSubtype="16" fill="hold" grpId="8" nodeType="afterEffect">
                                  <p:stCondLst>
                                    <p:cond delay="0"/>
                                  </p:stCondLst>
                                  <p:iterate>
                                    <p:tmAbs val="0"/>
                                  </p:iterate>
                                  <p:childTnLst>
                                    <p:set>
                                      <p:cBhvr>
                                        <p:cTn id="37" fill="hold"/>
                                        <p:tgtEl>
                                          <p:spTgt spid="731"/>
                                        </p:tgtEl>
                                        <p:attrNameLst>
                                          <p:attrName>style.visibility</p:attrName>
                                        </p:attrNameLst>
                                      </p:cBhvr>
                                      <p:to>
                                        <p:strVal val="visible"/>
                                      </p:to>
                                    </p:set>
                                    <p:anim calcmode="lin" valueType="num">
                                      <p:cBhvr>
                                        <p:cTn id="38" dur="500" fill="hold"/>
                                        <p:tgtEl>
                                          <p:spTgt spid="731"/>
                                        </p:tgtEl>
                                        <p:attrNameLst>
                                          <p:attrName>ppt_w</p:attrName>
                                        </p:attrNameLst>
                                      </p:cBhvr>
                                      <p:tavLst>
                                        <p:tav tm="0">
                                          <p:val>
                                            <p:fltVal val="0"/>
                                          </p:val>
                                        </p:tav>
                                        <p:tav tm="100000">
                                          <p:val>
                                            <p:strVal val="#ppt_w"/>
                                          </p:val>
                                        </p:tav>
                                      </p:tavLst>
                                    </p:anim>
                                    <p:anim calcmode="lin" valueType="num">
                                      <p:cBhvr>
                                        <p:cTn id="39" dur="500" fill="hold"/>
                                        <p:tgtEl>
                                          <p:spTgt spid="731"/>
                                        </p:tgtEl>
                                        <p:attrNameLst>
                                          <p:attrName>ppt_h</p:attrName>
                                        </p:attrNameLst>
                                      </p:cBhvr>
                                      <p:tavLst>
                                        <p:tav tm="0">
                                          <p:val>
                                            <p:fltVal val="0"/>
                                          </p:val>
                                        </p:tav>
                                        <p:tav tm="100000">
                                          <p:val>
                                            <p:strVal val="#ppt_h"/>
                                          </p:val>
                                        </p:tav>
                                      </p:tavLst>
                                    </p:anim>
                                  </p:childTnLst>
                                </p:cTn>
                              </p:par>
                            </p:childTnLst>
                          </p:cTn>
                        </p:par>
                        <p:par>
                          <p:cTn id="40" fill="hold">
                            <p:stCondLst>
                              <p:cond delay="3400"/>
                            </p:stCondLst>
                            <p:childTnLst>
                              <p:par>
                                <p:cTn id="41" presetID="1" presetClass="entr" presetSubtype="0" fill="hold" grpId="9" nodeType="afterEffect">
                                  <p:stCondLst>
                                    <p:cond delay="0"/>
                                  </p:stCondLst>
                                  <p:iterate type="lt">
                                    <p:tmAbs val="0"/>
                                  </p:iterate>
                                  <p:childTnLst>
                                    <p:set>
                                      <p:cBhvr>
                                        <p:cTn id="42" fill="hold"/>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 grpId="1" animBg="1" advAuto="0"/>
      <p:bldP spid="717" grpId="2" animBg="1" advAuto="0"/>
      <p:bldP spid="720" grpId="5" animBg="1" advAuto="0"/>
      <p:bldP spid="723" grpId="3" animBg="1" advAuto="0"/>
      <p:bldP spid="726" grpId="4" animBg="1" advAuto="0"/>
      <p:bldP spid="728" grpId="7" animBg="1" advAuto="0"/>
      <p:bldP spid="729" grpId="9" animBg="1" advAuto="0"/>
      <p:bldP spid="730" grpId="6" animBg="1" advAuto="0"/>
      <p:bldP spid="731" grpId="8"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28</a:t>
            </a:fld>
            <a:endParaRPr sz="800">
              <a:solidFill>
                <a:srgbClr val="808080"/>
              </a:solidFill>
              <a:uFill>
                <a:solidFill>
                  <a:srgbClr val="808080"/>
                </a:solidFill>
              </a:uFill>
            </a:endParaRPr>
          </a:p>
        </p:txBody>
      </p:sp>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operator in the PaaS era</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1"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1"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758" name="Shape 75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29</a:t>
            </a:fld>
            <a:endParaRPr sz="800">
              <a:solidFill>
                <a:srgbClr val="808080"/>
              </a:solidFill>
              <a:uFill>
                <a:solidFill>
                  <a:srgbClr val="808080"/>
                </a:solidFill>
              </a:uFill>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760" name="Shape 760"/>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1" nodeType="click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2" nodeType="clickEffect">
                                  <p:stCondLst>
                                    <p:cond delay="0"/>
                                  </p:stCondLst>
                                  <p:iterate>
                                    <p:tmAbs val="0"/>
                                  </p:iterate>
                                  <p:childTnLst>
                                    <p:set>
                                      <p:cBhvr>
                                        <p:cTn id="12" fill="hold"/>
                                        <p:tgtEl>
                                          <p:spTgt spid="763"/>
                                        </p:tgtEl>
                                        <p:attrNameLst>
                                          <p:attrName>style.visibility</p:attrName>
                                        </p:attrNameLst>
                                      </p:cBhvr>
                                      <p:to>
                                        <p:strVal val="visible"/>
                                      </p:to>
                                    </p:set>
                                    <p:anim calcmode="lin" valueType="num">
                                      <p:cBhvr>
                                        <p:cTn id="13" dur="400" fill="hold"/>
                                        <p:tgtEl>
                                          <p:spTgt spid="763"/>
                                        </p:tgtEl>
                                        <p:attrNameLst>
                                          <p:attrName>ppt_w</p:attrName>
                                        </p:attrNameLst>
                                      </p:cBhvr>
                                      <p:tavLst>
                                        <p:tav tm="0">
                                          <p:val>
                                            <p:fltVal val="0"/>
                                          </p:val>
                                        </p:tav>
                                        <p:tav tm="100000">
                                          <p:val>
                                            <p:strVal val="#ppt_w"/>
                                          </p:val>
                                        </p:tav>
                                      </p:tavLst>
                                    </p:anim>
                                    <p:anim calcmode="lin" valueType="num">
                                      <p:cBhvr>
                                        <p:cTn id="14" dur="400" fill="hold"/>
                                        <p:tgtEl>
                                          <p:spTgt spid="76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3" nodeType="clickEffect">
                                  <p:stCondLst>
                                    <p:cond delay="0"/>
                                  </p:stCondLst>
                                  <p:iterate>
                                    <p:tmAbs val="0"/>
                                  </p:iterate>
                                  <p:childTnLst>
                                    <p:set>
                                      <p:cBhvr>
                                        <p:cTn id="18" fill="hold"/>
                                        <p:tgtEl>
                                          <p:spTgt spid="772"/>
                                        </p:tgtEl>
                                        <p:attrNameLst>
                                          <p:attrName>style.visibility</p:attrName>
                                        </p:attrNameLst>
                                      </p:cBhvr>
                                      <p:to>
                                        <p:strVal val="visible"/>
                                      </p:to>
                                    </p:set>
                                    <p:anim calcmode="lin" valueType="num">
                                      <p:cBhvr>
                                        <p:cTn id="19" dur="400" fill="hold"/>
                                        <p:tgtEl>
                                          <p:spTgt spid="772"/>
                                        </p:tgtEl>
                                        <p:attrNameLst>
                                          <p:attrName>ppt_w</p:attrName>
                                        </p:attrNameLst>
                                      </p:cBhvr>
                                      <p:tavLst>
                                        <p:tav tm="0">
                                          <p:val>
                                            <p:fltVal val="0"/>
                                          </p:val>
                                        </p:tav>
                                        <p:tav tm="100000">
                                          <p:val>
                                            <p:strVal val="#ppt_w"/>
                                          </p:val>
                                        </p:tav>
                                      </p:tavLst>
                                    </p:anim>
                                    <p:anim calcmode="lin" valueType="num">
                                      <p:cBhvr>
                                        <p:cTn id="20" dur="400" fill="hold"/>
                                        <p:tgtEl>
                                          <p:spTgt spid="77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32" fill="hold" grpId="4" nodeType="clickEffect">
                                  <p:stCondLst>
                                    <p:cond delay="0"/>
                                  </p:stCondLst>
                                  <p:iterate>
                                    <p:tmAbs val="0"/>
                                  </p:iterate>
                                  <p:childTnLst>
                                    <p:set>
                                      <p:cBhvr>
                                        <p:cTn id="24" fill="hold"/>
                                        <p:tgtEl>
                                          <p:spTgt spid="769"/>
                                        </p:tgtEl>
                                        <p:attrNameLst>
                                          <p:attrName>style.visibility</p:attrName>
                                        </p:attrNameLst>
                                      </p:cBhvr>
                                      <p:to>
                                        <p:strVal val="visible"/>
                                      </p:to>
                                    </p:set>
                                    <p:anim calcmode="lin" valueType="num">
                                      <p:cBhvr>
                                        <p:cTn id="25" dur="400" fill="hold"/>
                                        <p:tgtEl>
                                          <p:spTgt spid="769"/>
                                        </p:tgtEl>
                                        <p:attrNameLst>
                                          <p:attrName>ppt_w</p:attrName>
                                        </p:attrNameLst>
                                      </p:cBhvr>
                                      <p:tavLst>
                                        <p:tav tm="0">
                                          <p:val>
                                            <p:fltVal val="0"/>
                                          </p:val>
                                        </p:tav>
                                        <p:tav tm="100000">
                                          <p:val>
                                            <p:strVal val="#ppt_w"/>
                                          </p:val>
                                        </p:tav>
                                      </p:tavLst>
                                    </p:anim>
                                    <p:anim calcmode="lin" valueType="num">
                                      <p:cBhvr>
                                        <p:cTn id="26" dur="400" fill="hold"/>
                                        <p:tgtEl>
                                          <p:spTgt spid="76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32" fill="hold" grpId="5" nodeType="clickEffect">
                                  <p:stCondLst>
                                    <p:cond delay="0"/>
                                  </p:stCondLst>
                                  <p:iterate>
                                    <p:tmAbs val="0"/>
                                  </p:iterate>
                                  <p:childTnLst>
                                    <p:set>
                                      <p:cBhvr>
                                        <p:cTn id="30" fill="hold"/>
                                        <p:tgtEl>
                                          <p:spTgt spid="766"/>
                                        </p:tgtEl>
                                        <p:attrNameLst>
                                          <p:attrName>style.visibility</p:attrName>
                                        </p:attrNameLst>
                                      </p:cBhvr>
                                      <p:to>
                                        <p:strVal val="visible"/>
                                      </p:to>
                                    </p:set>
                                    <p:anim calcmode="lin" valueType="num">
                                      <p:cBhvr>
                                        <p:cTn id="31" dur="400" fill="hold"/>
                                        <p:tgtEl>
                                          <p:spTgt spid="766"/>
                                        </p:tgtEl>
                                        <p:attrNameLst>
                                          <p:attrName>ppt_w</p:attrName>
                                        </p:attrNameLst>
                                      </p:cBhvr>
                                      <p:tavLst>
                                        <p:tav tm="0">
                                          <p:val>
                                            <p:fltVal val="0"/>
                                          </p:val>
                                        </p:tav>
                                        <p:tav tm="100000">
                                          <p:val>
                                            <p:strVal val="#ppt_w"/>
                                          </p:val>
                                        </p:tav>
                                      </p:tavLst>
                                    </p:anim>
                                    <p:anim calcmode="lin" valueType="num">
                                      <p:cBhvr>
                                        <p:cTn id="32" dur="400" fill="hold"/>
                                        <p:tgtEl>
                                          <p:spTgt spid="766"/>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32" fill="hold" grpId="6" nodeType="clickEffect">
                                  <p:stCondLst>
                                    <p:cond delay="0"/>
                                  </p:stCondLst>
                                  <p:iterate>
                                    <p:tmAbs val="0"/>
                                  </p:iterate>
                                  <p:childTnLst>
                                    <p:set>
                                      <p:cBhvr>
                                        <p:cTn id="36" fill="hold"/>
                                        <p:tgtEl>
                                          <p:spTgt spid="778"/>
                                        </p:tgtEl>
                                        <p:attrNameLst>
                                          <p:attrName>style.visibility</p:attrName>
                                        </p:attrNameLst>
                                      </p:cBhvr>
                                      <p:to>
                                        <p:strVal val="visible"/>
                                      </p:to>
                                    </p:set>
                                    <p:anim calcmode="lin" valueType="num">
                                      <p:cBhvr>
                                        <p:cTn id="37" dur="400" fill="hold"/>
                                        <p:tgtEl>
                                          <p:spTgt spid="778"/>
                                        </p:tgtEl>
                                        <p:attrNameLst>
                                          <p:attrName>ppt_w</p:attrName>
                                        </p:attrNameLst>
                                      </p:cBhvr>
                                      <p:tavLst>
                                        <p:tav tm="0">
                                          <p:val>
                                            <p:fltVal val="0"/>
                                          </p:val>
                                        </p:tav>
                                        <p:tav tm="100000">
                                          <p:val>
                                            <p:strVal val="#ppt_w"/>
                                          </p:val>
                                        </p:tav>
                                      </p:tavLst>
                                    </p:anim>
                                    <p:anim calcmode="lin" valueType="num">
                                      <p:cBhvr>
                                        <p:cTn id="38"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2" animBg="1" advAuto="0"/>
      <p:bldP spid="766" grpId="5" animBg="1" advAuto="0"/>
      <p:bldP spid="769" grpId="4" animBg="1" advAuto="0"/>
      <p:bldP spid="772" grpId="3" animBg="1" advAuto="0"/>
      <p:bldP spid="775" grpId="1" animBg="1" advAuto="0"/>
      <p:bldP spid="778" grpId="6"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latin typeface="Arial" charset="0"/>
                <a:cs typeface="Arial" charset="0"/>
              </a:rPr>
              <a:t>Pivotal </a:t>
            </a:r>
            <a:r>
              <a:rPr lang="en-US" sz="2800" dirty="0" smtClean="0">
                <a:latin typeface="Arial" charset="0"/>
                <a:cs typeface="Arial" charset="0"/>
              </a:rPr>
              <a:t>CF: </a:t>
            </a:r>
            <a:r>
              <a:rPr lang="en-US" sz="2800" dirty="0" smtClean="0"/>
              <a:t>Technical Capabilities</a:t>
            </a:r>
            <a:r>
              <a:rPr lang="en-US" sz="2800" dirty="0"/>
              <a:t/>
            </a:r>
            <a:br>
              <a:rPr lang="en-US" sz="2800" dirty="0"/>
            </a:br>
            <a:endParaRPr lang="en-US" sz="2800" dirty="0">
              <a:latin typeface="Arial" charset="0"/>
              <a:cs typeface="Arial" charset="0"/>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a:t>
              </a:r>
              <a:r>
                <a:rPr lang="en-US" sz="900" dirty="0" err="1" smtClean="0"/>
                <a:t>Buildpacks</a:t>
              </a:r>
              <a:r>
                <a:rPr lang="en-US" sz="900" dirty="0" smtClean="0"/>
                <a:t>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nvGrpSpPr>
          <p:cNvPr id="58" name="Group 57"/>
          <p:cNvGrpSpPr/>
          <p:nvPr/>
        </p:nvGrpSpPr>
        <p:grpSpPr>
          <a:xfrm>
            <a:off x="1737152" y="4060207"/>
            <a:ext cx="6793596" cy="535281"/>
            <a:chOff x="1811858" y="4568199"/>
            <a:chExt cx="6793596" cy="535281"/>
          </a:xfrm>
        </p:grpSpPr>
        <p:sp>
          <p:nvSpPr>
            <p:cNvPr id="59" name="Rectangle 58"/>
            <p:cNvSpPr/>
            <p:nvPr/>
          </p:nvSpPr>
          <p:spPr>
            <a:xfrm>
              <a:off x="7432900" y="4592338"/>
              <a:ext cx="1172554" cy="289823"/>
            </a:xfrm>
            <a:prstGeom prst="rect">
              <a:avLst/>
            </a:prstGeom>
          </p:spPr>
          <p:txBody>
            <a:bodyPr wrap="none">
              <a:spAutoFit/>
            </a:bodyPr>
            <a:lstStyle/>
            <a:p>
              <a:pPr lvl="0" algn="ctr" defTabSz="889000">
                <a:lnSpc>
                  <a:spcPct val="90000"/>
                </a:lnSpc>
                <a:spcBef>
                  <a:spcPct val="0"/>
                </a:spcBef>
                <a:spcAft>
                  <a:spcPct val="35000"/>
                </a:spcAft>
              </a:pPr>
              <a:r>
                <a:rPr lang="en-US" sz="1400" dirty="0" smtClean="0"/>
                <a:t>….and more</a:t>
              </a:r>
            </a:p>
          </p:txBody>
        </p:sp>
        <p:pic>
          <p:nvPicPr>
            <p:cNvPr id="60" name="Picture 59"/>
            <p:cNvPicPr>
              <a:picLocks noChangeAspect="1"/>
            </p:cNvPicPr>
            <p:nvPr/>
          </p:nvPicPr>
          <p:blipFill>
            <a:blip r:embed="rId15" cstate="print"/>
            <a:stretch>
              <a:fillRect/>
            </a:stretch>
          </p:blipFill>
          <p:spPr>
            <a:xfrm>
              <a:off x="1811858" y="4568199"/>
              <a:ext cx="1073151" cy="271929"/>
            </a:xfrm>
            <a:prstGeom prst="rect">
              <a:avLst/>
            </a:prstGeom>
            <a:noFill/>
            <a:ln>
              <a:noFill/>
            </a:ln>
          </p:spPr>
        </p:pic>
        <p:pic>
          <p:nvPicPr>
            <p:cNvPr id="61" name="Picture 60"/>
            <p:cNvPicPr>
              <a:picLocks noChangeAspect="1"/>
            </p:cNvPicPr>
            <p:nvPr/>
          </p:nvPicPr>
          <p:blipFill>
            <a:blip r:embed="rId16" cstate="print"/>
            <a:stretch>
              <a:fillRect/>
            </a:stretch>
          </p:blipFill>
          <p:spPr>
            <a:xfrm>
              <a:off x="4001691" y="4603844"/>
              <a:ext cx="977900" cy="359444"/>
            </a:xfrm>
            <a:prstGeom prst="rect">
              <a:avLst/>
            </a:prstGeom>
          </p:spPr>
        </p:pic>
        <p:pic>
          <p:nvPicPr>
            <p:cNvPr id="62" name="Picture 61"/>
            <p:cNvPicPr>
              <a:picLocks noChangeAspect="1"/>
            </p:cNvPicPr>
            <p:nvPr/>
          </p:nvPicPr>
          <p:blipFill>
            <a:blip r:embed="rId17" cstate="print"/>
            <a:stretch>
              <a:fillRect/>
            </a:stretch>
          </p:blipFill>
          <p:spPr>
            <a:xfrm>
              <a:off x="6596655" y="4578521"/>
              <a:ext cx="507886" cy="524959"/>
            </a:xfrm>
            <a:prstGeom prst="rect">
              <a:avLst/>
            </a:prstGeom>
          </p:spPr>
        </p:pic>
        <p:pic>
          <p:nvPicPr>
            <p:cNvPr id="64" name="Picture 63"/>
            <p:cNvPicPr>
              <a:picLocks noChangeAspect="1"/>
            </p:cNvPicPr>
            <p:nvPr/>
          </p:nvPicPr>
          <p:blipFill rotWithShape="1">
            <a:blip r:embed="rId18"/>
            <a:srcRect t="-1" r="75311" b="-7104"/>
            <a:stretch/>
          </p:blipFill>
          <p:spPr>
            <a:xfrm>
              <a:off x="2425567" y="4856094"/>
              <a:ext cx="244230" cy="240075"/>
            </a:xfrm>
            <a:prstGeom prst="rect">
              <a:avLst/>
            </a:prstGeom>
          </p:spPr>
        </p:pic>
        <p:pic>
          <p:nvPicPr>
            <p:cNvPr id="65" name="Picture 64"/>
            <p:cNvPicPr>
              <a:picLocks noChangeAspect="1"/>
            </p:cNvPicPr>
            <p:nvPr/>
          </p:nvPicPr>
          <p:blipFill>
            <a:blip r:embed="rId19"/>
            <a:stretch>
              <a:fillRect/>
            </a:stretch>
          </p:blipFill>
          <p:spPr>
            <a:xfrm>
              <a:off x="2063673" y="4833393"/>
              <a:ext cx="240322" cy="240322"/>
            </a:xfrm>
            <a:prstGeom prst="rect">
              <a:avLst/>
            </a:prstGeom>
          </p:spPr>
        </p:pic>
      </p:grpSp>
    </p:spTree>
    <p:extLst>
      <p:ext uri="{BB962C8B-B14F-4D97-AF65-F5344CB8AC3E}">
        <p14:creationId xmlns:p14="http://schemas.microsoft.com/office/powerpoint/2010/main" val="7493206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Shape 78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pic>
        <p:nvPicPr>
          <p:cNvPr id="781" name="pasted-image.png"/>
          <p:cNvPicPr/>
          <p:nvPr/>
        </p:nvPicPr>
        <p:blipFill>
          <a:blip r:embed="rId2">
            <a:extLst/>
          </a:blip>
          <a:stretch>
            <a:fillRect/>
          </a:stretch>
        </p:blipFill>
        <p:spPr>
          <a:xfrm>
            <a:off x="120980" y="1095969"/>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735675" y="558331"/>
            <a:ext cx="4021750" cy="1009149"/>
          </a:xfrm>
          <a:prstGeom prst="rect">
            <a:avLst/>
          </a:prstGeom>
          <a:ln w="12700">
            <a:miter lim="400000"/>
          </a:ln>
        </p:spPr>
      </p:pic>
      <p:sp>
        <p:nvSpPr>
          <p:cNvPr id="783" name="Shape 783"/>
          <p:cNvSpPr/>
          <p:nvPr/>
        </p:nvSpPr>
        <p:spPr>
          <a:xfrm>
            <a:off x="3741600" y="3759953"/>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400">
                <a:solidFill>
                  <a:srgbClr val="FFFFFF"/>
                </a:solidFill>
                <a:uFill>
                  <a:solidFill>
                    <a:srgbClr val="4D4D4D"/>
                  </a:solidFill>
                </a:uFill>
                <a:latin typeface="Avenir Next"/>
                <a:ea typeface="Avenir Next"/>
                <a:cs typeface="Avenir Next"/>
                <a:sym typeface="Avenir Next"/>
              </a:rPr>
              <a:t>IaaS</a:t>
            </a:r>
          </a:p>
        </p:txBody>
      </p:sp>
      <p:grpSp>
        <p:nvGrpSpPr>
          <p:cNvPr id="790" name="Group 790"/>
          <p:cNvGrpSpPr/>
          <p:nvPr/>
        </p:nvGrpSpPr>
        <p:grpSpPr>
          <a:xfrm>
            <a:off x="4346827" y="3828081"/>
            <a:ext cx="3366050" cy="320518"/>
            <a:chOff x="0" y="0"/>
            <a:chExt cx="3366049" cy="320517"/>
          </a:xfrm>
        </p:grpSpPr>
        <p:pic>
          <p:nvPicPr>
            <p:cNvPr id="784" name="droppedImage.tiff"/>
            <p:cNvPicPr/>
            <p:nvPr/>
          </p:nvPicPr>
          <p:blipFill>
            <a:blip r:embed="rId4">
              <a:extLst/>
            </a:blip>
            <a:stretch>
              <a:fillRect/>
            </a:stretch>
          </p:blipFill>
          <p:spPr>
            <a:xfrm>
              <a:off x="0" y="984"/>
              <a:ext cx="318549" cy="318549"/>
            </a:xfrm>
            <a:prstGeom prst="rect">
              <a:avLst/>
            </a:prstGeom>
            <a:ln w="12700" cap="flat">
              <a:noFill/>
              <a:miter lim="400000"/>
            </a:ln>
            <a:effectLst/>
          </p:spPr>
        </p:pic>
        <p:pic>
          <p:nvPicPr>
            <p:cNvPr id="785" name="pasted-image.pdf"/>
            <p:cNvPicPr/>
            <p:nvPr/>
          </p:nvPicPr>
          <p:blipFill>
            <a:blip r:embed="rId5">
              <a:extLst/>
            </a:blip>
            <a:stretch>
              <a:fillRect/>
            </a:stretch>
          </p:blipFill>
          <p:spPr>
            <a:xfrm>
              <a:off x="478717" y="0"/>
              <a:ext cx="319534" cy="319533"/>
            </a:xfrm>
            <a:prstGeom prst="rect">
              <a:avLst/>
            </a:prstGeom>
            <a:ln w="12700" cap="flat">
              <a:noFill/>
              <a:miter lim="400000"/>
            </a:ln>
            <a:effectLst/>
          </p:spPr>
        </p:pic>
        <p:pic>
          <p:nvPicPr>
            <p:cNvPr id="786" name="droppedImage.tiff"/>
            <p:cNvPicPr/>
            <p:nvPr/>
          </p:nvPicPr>
          <p:blipFill>
            <a:blip r:embed="rId6">
              <a:extLst/>
            </a:blip>
            <a:stretch>
              <a:fillRect/>
            </a:stretch>
          </p:blipFill>
          <p:spPr>
            <a:xfrm>
              <a:off x="958420" y="492"/>
              <a:ext cx="865944" cy="319534"/>
            </a:xfrm>
            <a:prstGeom prst="rect">
              <a:avLst/>
            </a:prstGeom>
            <a:ln w="12700" cap="flat">
              <a:noFill/>
              <a:miter lim="400000"/>
            </a:ln>
            <a:effectLst/>
          </p:spPr>
        </p:pic>
        <p:pic>
          <p:nvPicPr>
            <p:cNvPr id="787" name="droppedImage.tiff"/>
            <p:cNvPicPr/>
            <p:nvPr/>
          </p:nvPicPr>
          <p:blipFill>
            <a:blip r:embed="rId7">
              <a:extLst/>
            </a:blip>
            <a:srcRect l="12296" t="1162" r="16473" b="27441"/>
            <a:stretch>
              <a:fillRect/>
            </a:stretch>
          </p:blipFill>
          <p:spPr>
            <a:xfrm>
              <a:off x="1984532" y="984"/>
              <a:ext cx="319534" cy="319534"/>
            </a:xfrm>
            <a:prstGeom prst="rect">
              <a:avLst/>
            </a:prstGeom>
            <a:ln w="12700" cap="flat">
              <a:noFill/>
              <a:miter lim="400000"/>
            </a:ln>
            <a:effectLst/>
          </p:spPr>
        </p:pic>
        <p:pic>
          <p:nvPicPr>
            <p:cNvPr id="788" name="pasted-image.png"/>
            <p:cNvPicPr/>
            <p:nvPr/>
          </p:nvPicPr>
          <p:blipFill>
            <a:blip r:embed="rId8">
              <a:extLst/>
            </a:blip>
            <a:srcRect l="29203" t="14258" r="29203" b="28296"/>
            <a:stretch>
              <a:fillRect/>
            </a:stretch>
          </p:blipFill>
          <p:spPr>
            <a:xfrm>
              <a:off x="2464234" y="984"/>
              <a:ext cx="347034" cy="319534"/>
            </a:xfrm>
            <a:prstGeom prst="rect">
              <a:avLst/>
            </a:prstGeom>
            <a:ln w="12700" cap="flat">
              <a:noFill/>
              <a:miter lim="400000"/>
            </a:ln>
            <a:effectLst/>
          </p:spPr>
        </p:pic>
        <p:pic>
          <p:nvPicPr>
            <p:cNvPr id="789" name="pasted-image.png"/>
            <p:cNvPicPr/>
            <p:nvPr/>
          </p:nvPicPr>
          <p:blipFill>
            <a:blip r:embed="rId9">
              <a:extLst/>
            </a:blip>
            <a:stretch>
              <a:fillRect/>
            </a:stretch>
          </p:blipFill>
          <p:spPr>
            <a:xfrm>
              <a:off x="2971332" y="0"/>
              <a:ext cx="394718" cy="319533"/>
            </a:xfrm>
            <a:prstGeom prst="rect">
              <a:avLst/>
            </a:prstGeom>
            <a:ln w="12700" cap="flat">
              <a:noFill/>
              <a:miter lim="400000"/>
            </a:ln>
            <a:effectLst/>
          </p:spPr>
        </p:pic>
      </p:grpSp>
      <p:sp>
        <p:nvSpPr>
          <p:cNvPr id="791" name="Shape 791"/>
          <p:cNvSpPr/>
          <p:nvPr/>
        </p:nvSpPr>
        <p:spPr>
          <a:xfrm>
            <a:off x="3722854" y="1603949"/>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792" name="CF_Logo_Square_White_HighRes.png"/>
          <p:cNvPicPr/>
          <p:nvPr/>
        </p:nvPicPr>
        <p:blipFill>
          <a:blip r:embed="rId10">
            <a:alphaModFix amt="88458"/>
            <a:extLst/>
          </a:blip>
          <a:stretch>
            <a:fillRect/>
          </a:stretch>
        </p:blipFill>
        <p:spPr>
          <a:xfrm>
            <a:off x="3915536" y="2037315"/>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4025813" y="1714738"/>
            <a:ext cx="1334242" cy="3875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rgbClr val="FFFFFF"/>
                </a:solidFill>
                <a:uFill>
                  <a:solidFill>
                    <a:srgbClr val="4D4D4D"/>
                  </a:solidFill>
                </a:uFill>
              </a:rPr>
              <a:t>Pivotal CF</a:t>
            </a:r>
          </a:p>
        </p:txBody>
      </p:sp>
      <p:pic>
        <p:nvPicPr>
          <p:cNvPr id="794" name="pasted-image.png"/>
          <p:cNvPicPr/>
          <p:nvPr/>
        </p:nvPicPr>
        <p:blipFill>
          <a:blip r:embed="rId11">
            <a:extLst/>
          </a:blip>
          <a:stretch>
            <a:fillRect/>
          </a:stretch>
        </p:blipFill>
        <p:spPr>
          <a:xfrm>
            <a:off x="6902178" y="2026949"/>
            <a:ext cx="759928" cy="759928"/>
          </a:xfrm>
          <a:prstGeom prst="rect">
            <a:avLst/>
          </a:prstGeom>
          <a:ln w="12700">
            <a:miter lim="400000"/>
          </a:ln>
        </p:spPr>
      </p:pic>
      <p:pic>
        <p:nvPicPr>
          <p:cNvPr id="795" name="pasted-image.png"/>
          <p:cNvPicPr/>
          <p:nvPr/>
        </p:nvPicPr>
        <p:blipFill>
          <a:blip r:embed="rId12">
            <a:extLst/>
          </a:blip>
          <a:stretch>
            <a:fillRect/>
          </a:stretch>
        </p:blipFill>
        <p:spPr>
          <a:xfrm>
            <a:off x="6211836" y="2026949"/>
            <a:ext cx="759928" cy="759928"/>
          </a:xfrm>
          <a:prstGeom prst="rect">
            <a:avLst/>
          </a:prstGeom>
          <a:ln w="12700">
            <a:miter lim="400000"/>
          </a:ln>
        </p:spPr>
      </p:pic>
      <p:pic>
        <p:nvPicPr>
          <p:cNvPr id="796" name="pasted-image.png"/>
          <p:cNvPicPr/>
          <p:nvPr/>
        </p:nvPicPr>
        <p:blipFill>
          <a:blip r:embed="rId13">
            <a:extLst/>
          </a:blip>
          <a:stretch>
            <a:fillRect/>
          </a:stretch>
        </p:blipFill>
        <p:spPr>
          <a:xfrm>
            <a:off x="5502053" y="2026949"/>
            <a:ext cx="759928" cy="759928"/>
          </a:xfrm>
          <a:prstGeom prst="rect">
            <a:avLst/>
          </a:prstGeom>
          <a:ln w="12700">
            <a:miter lim="400000"/>
          </a:ln>
        </p:spPr>
      </p:pic>
      <p:pic>
        <p:nvPicPr>
          <p:cNvPr id="797" name="pasted-image.png"/>
          <p:cNvPicPr/>
          <p:nvPr/>
        </p:nvPicPr>
        <p:blipFill>
          <a:blip r:embed="rId14">
            <a:extLst/>
          </a:blip>
          <a:stretch>
            <a:fillRect/>
          </a:stretch>
        </p:blipFill>
        <p:spPr>
          <a:xfrm>
            <a:off x="6208234" y="2792571"/>
            <a:ext cx="747690" cy="747690"/>
          </a:xfrm>
          <a:prstGeom prst="rect">
            <a:avLst/>
          </a:prstGeom>
          <a:ln w="12700">
            <a:miter lim="400000"/>
          </a:ln>
        </p:spPr>
      </p:pic>
      <p:pic>
        <p:nvPicPr>
          <p:cNvPr id="798" name="pasted-image.png"/>
          <p:cNvPicPr/>
          <p:nvPr/>
        </p:nvPicPr>
        <p:blipFill>
          <a:blip r:embed="rId15">
            <a:extLst/>
          </a:blip>
          <a:stretch>
            <a:fillRect/>
          </a:stretch>
        </p:blipFill>
        <p:spPr>
          <a:xfrm>
            <a:off x="5508172" y="2792571"/>
            <a:ext cx="747690" cy="747690"/>
          </a:xfrm>
          <a:prstGeom prst="rect">
            <a:avLst/>
          </a:prstGeom>
          <a:ln w="12700">
            <a:miter lim="400000"/>
          </a:ln>
        </p:spPr>
      </p:pic>
      <p:pic>
        <p:nvPicPr>
          <p:cNvPr id="799" name="pasted-image.png"/>
          <p:cNvPicPr/>
          <p:nvPr/>
        </p:nvPicPr>
        <p:blipFill>
          <a:blip r:embed="rId16">
            <a:extLst/>
          </a:blip>
          <a:stretch>
            <a:fillRect/>
          </a:stretch>
        </p:blipFill>
        <p:spPr>
          <a:xfrm>
            <a:off x="6902178" y="2780333"/>
            <a:ext cx="759928" cy="759928"/>
          </a:xfrm>
          <a:prstGeom prst="rect">
            <a:avLst/>
          </a:prstGeom>
          <a:ln w="12700">
            <a:miter lim="400000"/>
          </a:ln>
        </p:spPr>
      </p:pic>
      <p:grpSp>
        <p:nvGrpSpPr>
          <p:cNvPr id="802" name="Group 802"/>
          <p:cNvGrpSpPr/>
          <p:nvPr/>
        </p:nvGrpSpPr>
        <p:grpSpPr>
          <a:xfrm>
            <a:off x="2492541" y="198041"/>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Install the platform</a:t>
              </a:r>
            </a:p>
          </p:txBody>
        </p:sp>
        <p:pic>
          <p:nvPicPr>
            <p:cNvPr id="801" name="pasted-image.png"/>
            <p:cNvPicPr/>
            <p:nvPr/>
          </p:nvPicPr>
          <p:blipFill>
            <a:blip r:embed="rId17">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8058213" y="198041"/>
            <a:ext cx="895771" cy="1141524"/>
            <a:chOff x="0" y="0"/>
            <a:chExt cx="895769" cy="1141522"/>
          </a:xfrm>
        </p:grpSpPr>
        <p:pic>
          <p:nvPicPr>
            <p:cNvPr id="803" name="pasted-image.png"/>
            <p:cNvPicPr/>
            <p:nvPr/>
          </p:nvPicPr>
          <p:blipFill>
            <a:blip r:embed="rId18">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Setup High Availability</a:t>
              </a:r>
            </a:p>
          </p:txBody>
        </p:sp>
      </p:grpSp>
      <p:grpSp>
        <p:nvGrpSpPr>
          <p:cNvPr id="808" name="Group 808"/>
          <p:cNvGrpSpPr/>
          <p:nvPr/>
        </p:nvGrpSpPr>
        <p:grpSpPr>
          <a:xfrm>
            <a:off x="2178265" y="3446934"/>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Handle live upgrades and updates</a:t>
              </a:r>
            </a:p>
          </p:txBody>
        </p:sp>
        <p:pic>
          <p:nvPicPr>
            <p:cNvPr id="807" name="pasted-image.png"/>
            <p:cNvPicPr/>
            <p:nvPr/>
          </p:nvPicPr>
          <p:blipFill>
            <a:blip r:embed="rId19">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8013779" y="3354205"/>
            <a:ext cx="1012415" cy="1068229"/>
            <a:chOff x="0" y="0"/>
            <a:chExt cx="1012414" cy="1068227"/>
          </a:xfrm>
        </p:grpSpPr>
        <p:sp>
          <p:nvSpPr>
            <p:cNvPr id="809" name="Shape 809"/>
            <p:cNvSpPr/>
            <p:nvPr/>
          </p:nvSpPr>
          <p:spPr>
            <a:xfrm>
              <a:off x="92038" y="726527"/>
              <a:ext cx="828338" cy="341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rgbClr val="4D4D4D"/>
                  </a:solidFill>
                  <a:uFill>
                    <a:solidFill>
                      <a:srgbClr val="4D4D4D"/>
                    </a:solidFill>
                  </a:uFill>
                </a:rPr>
                <a:t>Scale and  </a:t>
              </a:r>
            </a:p>
            <a:p>
              <a:pPr lvl="0" algn="ctr">
                <a:defRPr>
                  <a:solidFill>
                    <a:srgbClr val="000000"/>
                  </a:solidFill>
                  <a:uFillTx/>
                </a:defRPr>
              </a:pPr>
              <a:r>
                <a:rPr sz="900" b="1">
                  <a:solidFill>
                    <a:srgbClr val="4D4D4D"/>
                  </a:solidFill>
                  <a:uFill>
                    <a:solidFill>
                      <a:srgbClr val="4D4D4D"/>
                    </a:solidFill>
                  </a:uFill>
                </a:rPr>
                <a:t>plan capacity</a:t>
              </a:r>
            </a:p>
          </p:txBody>
        </p:sp>
        <p:pic>
          <p:nvPicPr>
            <p:cNvPr id="810" name="pasted-image.png"/>
            <p:cNvPicPr/>
            <p:nvPr/>
          </p:nvPicPr>
          <p:blipFill>
            <a:blip r:embed="rId20">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8096657" y="1701006"/>
            <a:ext cx="846659" cy="1232412"/>
            <a:chOff x="0" y="199133"/>
            <a:chExt cx="846657" cy="1232411"/>
          </a:xfrm>
        </p:grpSpPr>
        <p:pic>
          <p:nvPicPr>
            <p:cNvPr id="812" name="pasted-image.png"/>
            <p:cNvPicPr/>
            <p:nvPr/>
          </p:nvPicPr>
          <p:blipFill>
            <a:blip r:embed="rId21">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958899"/>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Install and manage services</a:t>
              </a:r>
            </a:p>
          </p:txBody>
        </p:sp>
      </p:grpSp>
      <p:grpSp>
        <p:nvGrpSpPr>
          <p:cNvPr id="817" name="Group 817"/>
          <p:cNvGrpSpPr/>
          <p:nvPr/>
        </p:nvGrpSpPr>
        <p:grpSpPr>
          <a:xfrm>
            <a:off x="2316529" y="1950599"/>
            <a:ext cx="1004300" cy="1244558"/>
            <a:chOff x="0" y="0"/>
            <a:chExt cx="1004298" cy="1244556"/>
          </a:xfrm>
        </p:grpSpPr>
        <p:pic>
          <p:nvPicPr>
            <p:cNvPr id="815" name="pasted-image.png"/>
            <p:cNvPicPr/>
            <p:nvPr/>
          </p:nvPicPr>
          <p:blipFill>
            <a:blip r:embed="rId22">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769243"/>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Target multiple clouds</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616581"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78" name="pasted-image.png"/>
          <p:cNvPicPr/>
          <p:nvPr/>
        </p:nvPicPr>
        <p:blipFill>
          <a:blip r:embed="rId2">
            <a:extLst/>
          </a:blip>
          <a:stretch>
            <a:fillRect/>
          </a:stretch>
        </p:blipFill>
        <p:spPr>
          <a:xfrm>
            <a:off x="5679147" y="2819039"/>
            <a:ext cx="1082121" cy="310315"/>
          </a:xfrm>
          <a:prstGeom prst="rect">
            <a:avLst/>
          </a:prstGeom>
          <a:ln w="12700">
            <a:miter lim="400000"/>
          </a:ln>
        </p:spPr>
      </p:pic>
      <p:pic>
        <p:nvPicPr>
          <p:cNvPr id="879" name="pasted-image.png"/>
          <p:cNvPicPr/>
          <p:nvPr/>
        </p:nvPicPr>
        <p:blipFill>
          <a:blip r:embed="rId3">
            <a:extLst/>
          </a:blip>
          <a:stretch>
            <a:fillRect/>
          </a:stretch>
        </p:blipFill>
        <p:spPr>
          <a:xfrm>
            <a:off x="5538715" y="2342123"/>
            <a:ext cx="1272458" cy="336121"/>
          </a:xfrm>
          <a:prstGeom prst="rect">
            <a:avLst/>
          </a:prstGeom>
          <a:ln w="12700">
            <a:miter lim="400000"/>
          </a:ln>
        </p:spPr>
      </p:pic>
      <p:pic>
        <p:nvPicPr>
          <p:cNvPr id="880" name="pasted-image.png"/>
          <p:cNvPicPr/>
          <p:nvPr/>
        </p:nvPicPr>
        <p:blipFill>
          <a:blip r:embed="rId4">
            <a:extLst/>
          </a:blip>
          <a:stretch>
            <a:fillRect/>
          </a:stretch>
        </p:blipFill>
        <p:spPr>
          <a:xfrm>
            <a:off x="4171674" y="2372640"/>
            <a:ext cx="1260564" cy="339383"/>
          </a:xfrm>
          <a:prstGeom prst="rect">
            <a:avLst/>
          </a:prstGeom>
          <a:ln w="12700">
            <a:miter lim="400000"/>
          </a:ln>
        </p:spPr>
      </p:pic>
      <p:pic>
        <p:nvPicPr>
          <p:cNvPr id="881" name="pasted-image.png"/>
          <p:cNvPicPr/>
          <p:nvPr/>
        </p:nvPicPr>
        <p:blipFill>
          <a:blip r:embed="rId5">
            <a:extLst/>
          </a:blip>
          <a:stretch>
            <a:fillRect/>
          </a:stretch>
        </p:blipFill>
        <p:spPr>
          <a:xfrm>
            <a:off x="4238689" y="1456956"/>
            <a:ext cx="1117968" cy="336121"/>
          </a:xfrm>
          <a:prstGeom prst="rect">
            <a:avLst/>
          </a:prstGeom>
          <a:ln w="12700">
            <a:miter lim="400000"/>
          </a:ln>
        </p:spPr>
      </p:pic>
      <p:sp>
        <p:nvSpPr>
          <p:cNvPr id="882" name="Shape 88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31</a:t>
            </a:fld>
            <a:endParaRPr sz="800">
              <a:solidFill>
                <a:srgbClr val="808080"/>
              </a:solidFill>
              <a:uFill>
                <a:solidFill>
                  <a:srgbClr val="808080"/>
                </a:solidFill>
              </a:uFill>
            </a:endParaRPr>
          </a:p>
        </p:txBody>
      </p:sp>
      <p:pic>
        <p:nvPicPr>
          <p:cNvPr id="883" name="pasted-image.png"/>
          <p:cNvPicPr/>
          <p:nvPr/>
        </p:nvPicPr>
        <p:blipFill>
          <a:blip r:embed="rId6">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400">
                <a:solidFill>
                  <a:srgbClr val="FFFFFF"/>
                </a:solidFill>
                <a:uFill>
                  <a:solidFill>
                    <a:srgbClr val="4D4D4D"/>
                  </a:solidFill>
                </a:uFill>
                <a:latin typeface="Avenir Next"/>
                <a:ea typeface="Avenir Next"/>
                <a:cs typeface="Avenir Next"/>
                <a:sym typeface="Avenir Next"/>
              </a:rPr>
              <a:t>IaaS</a:t>
            </a:r>
          </a:p>
        </p:txBody>
      </p:sp>
      <p:grpSp>
        <p:nvGrpSpPr>
          <p:cNvPr id="891" name="Group 891"/>
          <p:cNvGrpSpPr/>
          <p:nvPr/>
        </p:nvGrpSpPr>
        <p:grpSpPr>
          <a:xfrm>
            <a:off x="4757040" y="4109649"/>
            <a:ext cx="3366050" cy="320518"/>
            <a:chOff x="0" y="0"/>
            <a:chExt cx="3366049" cy="320517"/>
          </a:xfrm>
        </p:grpSpPr>
        <p:pic>
          <p:nvPicPr>
            <p:cNvPr id="885" name="droppedImage.tiff"/>
            <p:cNvPicPr/>
            <p:nvPr/>
          </p:nvPicPr>
          <p:blipFill>
            <a:blip r:embed="rId7">
              <a:extLst/>
            </a:blip>
            <a:stretch>
              <a:fillRect/>
            </a:stretch>
          </p:blipFill>
          <p:spPr>
            <a:xfrm>
              <a:off x="0" y="984"/>
              <a:ext cx="318549" cy="318549"/>
            </a:xfrm>
            <a:prstGeom prst="rect">
              <a:avLst/>
            </a:prstGeom>
            <a:ln w="12700" cap="flat">
              <a:noFill/>
              <a:miter lim="400000"/>
            </a:ln>
            <a:effectLst/>
          </p:spPr>
        </p:pic>
        <p:pic>
          <p:nvPicPr>
            <p:cNvPr id="886" name="pasted-image.pdf"/>
            <p:cNvPicPr/>
            <p:nvPr/>
          </p:nvPicPr>
          <p:blipFill>
            <a:blip r:embed="rId8">
              <a:extLst/>
            </a:blip>
            <a:stretch>
              <a:fillRect/>
            </a:stretch>
          </p:blipFill>
          <p:spPr>
            <a:xfrm>
              <a:off x="478717" y="0"/>
              <a:ext cx="319534" cy="319533"/>
            </a:xfrm>
            <a:prstGeom prst="rect">
              <a:avLst/>
            </a:prstGeom>
            <a:ln w="12700" cap="flat">
              <a:noFill/>
              <a:miter lim="400000"/>
            </a:ln>
            <a:effectLst/>
          </p:spPr>
        </p:pic>
        <p:pic>
          <p:nvPicPr>
            <p:cNvPr id="887" name="droppedImage.tiff"/>
            <p:cNvPicPr/>
            <p:nvPr/>
          </p:nvPicPr>
          <p:blipFill>
            <a:blip r:embed="rId9">
              <a:extLst/>
            </a:blip>
            <a:stretch>
              <a:fillRect/>
            </a:stretch>
          </p:blipFill>
          <p:spPr>
            <a:xfrm>
              <a:off x="958420" y="492"/>
              <a:ext cx="865944" cy="319534"/>
            </a:xfrm>
            <a:prstGeom prst="rect">
              <a:avLst/>
            </a:prstGeom>
            <a:ln w="12700" cap="flat">
              <a:noFill/>
              <a:miter lim="400000"/>
            </a:ln>
            <a:effectLst/>
          </p:spPr>
        </p:pic>
        <p:pic>
          <p:nvPicPr>
            <p:cNvPr id="888" name="droppedImage.tiff"/>
            <p:cNvPicPr/>
            <p:nvPr/>
          </p:nvPicPr>
          <p:blipFill>
            <a:blip r:embed="rId10">
              <a:extLst/>
            </a:blip>
            <a:srcRect l="12296" t="1162" r="16473" b="27441"/>
            <a:stretch>
              <a:fillRect/>
            </a:stretch>
          </p:blipFill>
          <p:spPr>
            <a:xfrm>
              <a:off x="1984532" y="984"/>
              <a:ext cx="319534" cy="319534"/>
            </a:xfrm>
            <a:prstGeom prst="rect">
              <a:avLst/>
            </a:prstGeom>
            <a:ln w="12700" cap="flat">
              <a:noFill/>
              <a:miter lim="400000"/>
            </a:ln>
            <a:effectLst/>
          </p:spPr>
        </p:pic>
        <p:pic>
          <p:nvPicPr>
            <p:cNvPr id="889" name="pasted-image.png"/>
            <p:cNvPicPr/>
            <p:nvPr/>
          </p:nvPicPr>
          <p:blipFill>
            <a:blip r:embed="rId11">
              <a:extLst/>
            </a:blip>
            <a:srcRect l="29203" t="14258" r="29203" b="28296"/>
            <a:stretch>
              <a:fillRect/>
            </a:stretch>
          </p:blipFill>
          <p:spPr>
            <a:xfrm>
              <a:off x="2464234" y="984"/>
              <a:ext cx="347034" cy="319534"/>
            </a:xfrm>
            <a:prstGeom prst="rect">
              <a:avLst/>
            </a:prstGeom>
            <a:ln w="12700" cap="flat">
              <a:noFill/>
              <a:miter lim="400000"/>
            </a:ln>
            <a:effectLst/>
          </p:spPr>
        </p:pic>
        <p:pic>
          <p:nvPicPr>
            <p:cNvPr id="890" name="pasted-image.png"/>
            <p:cNvPicPr/>
            <p:nvPr/>
          </p:nvPicPr>
          <p:blipFill>
            <a:blip r:embed="rId12">
              <a:extLst/>
            </a:blip>
            <a:stretch>
              <a:fillRect/>
            </a:stretch>
          </p:blipFill>
          <p:spPr>
            <a:xfrm>
              <a:off x="2971332" y="0"/>
              <a:ext cx="394718" cy="319533"/>
            </a:xfrm>
            <a:prstGeom prst="rect">
              <a:avLst/>
            </a:prstGeom>
            <a:ln w="12700" cap="flat">
              <a:noFill/>
              <a:miter lim="400000"/>
            </a:ln>
            <a:effectLst/>
          </p:spPr>
        </p:pic>
      </p:gr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894" name="Picture 893"/>
          <p:cNvPicPr/>
          <p:nvPr/>
        </p:nvPicPr>
        <p:blipFill>
          <a:blip r:embed="rId13">
            <a:extLst/>
          </a:blip>
          <a:stretch>
            <a:fillRect/>
          </a:stretch>
        </p:blipFill>
        <p:spPr>
          <a:xfrm>
            <a:off x="4112433" y="1394014"/>
            <a:ext cx="1353645" cy="449307"/>
          </a:xfrm>
          <a:prstGeom prst="rect">
            <a:avLst/>
          </a:prstGeom>
        </p:spPr>
      </p:pic>
      <p:pic>
        <p:nvPicPr>
          <p:cNvPr id="896" name="pasted-image.png"/>
          <p:cNvPicPr/>
          <p:nvPr/>
        </p:nvPicPr>
        <p:blipFill>
          <a:blip r:embed="rId14">
            <a:extLst/>
          </a:blip>
          <a:stretch>
            <a:fillRect/>
          </a:stretch>
        </p:blipFill>
        <p:spPr>
          <a:xfrm>
            <a:off x="6899595" y="1460810"/>
            <a:ext cx="1220473" cy="296690"/>
          </a:xfrm>
          <a:prstGeom prst="rect">
            <a:avLst/>
          </a:prstGeom>
          <a:ln w="12700">
            <a:miter lim="400000"/>
          </a:ln>
        </p:spPr>
      </p:pic>
      <p:pic>
        <p:nvPicPr>
          <p:cNvPr id="897" name="pasted-image.png"/>
          <p:cNvPicPr/>
          <p:nvPr/>
        </p:nvPicPr>
        <p:blipFill>
          <a:blip r:embed="rId15">
            <a:extLst/>
          </a:blip>
          <a:stretch>
            <a:fillRect/>
          </a:stretch>
        </p:blipFill>
        <p:spPr>
          <a:xfrm>
            <a:off x="5596301" y="1466645"/>
            <a:ext cx="1129096" cy="320518"/>
          </a:xfrm>
          <a:prstGeom prst="rect">
            <a:avLst/>
          </a:prstGeom>
          <a:ln w="12700">
            <a:miter lim="400000"/>
          </a:ln>
        </p:spPr>
      </p:pic>
      <p:pic>
        <p:nvPicPr>
          <p:cNvPr id="898" name="Picture 897"/>
          <p:cNvPicPr/>
          <p:nvPr/>
        </p:nvPicPr>
        <p:blipFill>
          <a:blip r:embed="rId16">
            <a:extLst/>
          </a:blip>
          <a:stretch>
            <a:fillRect/>
          </a:stretch>
        </p:blipFill>
        <p:spPr>
          <a:xfrm>
            <a:off x="5487378" y="1381314"/>
            <a:ext cx="1349731" cy="449307"/>
          </a:xfrm>
          <a:prstGeom prst="rect">
            <a:avLst/>
          </a:prstGeom>
        </p:spPr>
      </p:pic>
      <p:pic>
        <p:nvPicPr>
          <p:cNvPr id="900" name="Picture 899"/>
          <p:cNvPicPr/>
          <p:nvPr/>
        </p:nvPicPr>
        <p:blipFill>
          <a:blip r:embed="rId13">
            <a:extLst/>
          </a:blip>
          <a:stretch>
            <a:fillRect/>
          </a:stretch>
        </p:blipFill>
        <p:spPr>
          <a:xfrm>
            <a:off x="6833009" y="1394014"/>
            <a:ext cx="1353645" cy="449307"/>
          </a:xfrm>
          <a:prstGeom prst="rect">
            <a:avLst/>
          </a:prstGeom>
        </p:spPr>
      </p:pic>
      <p:pic>
        <p:nvPicPr>
          <p:cNvPr id="902" name="pasted-image.png"/>
          <p:cNvPicPr/>
          <p:nvPr/>
        </p:nvPicPr>
        <p:blipFill>
          <a:blip r:embed="rId17">
            <a:extLst/>
          </a:blip>
          <a:stretch>
            <a:fillRect/>
          </a:stretch>
        </p:blipFill>
        <p:spPr>
          <a:xfrm>
            <a:off x="4180535" y="1901645"/>
            <a:ext cx="1217441" cy="338579"/>
          </a:xfrm>
          <a:prstGeom prst="rect">
            <a:avLst/>
          </a:prstGeom>
          <a:ln w="12700">
            <a:miter lim="400000"/>
          </a:ln>
        </p:spPr>
      </p:pic>
      <p:pic>
        <p:nvPicPr>
          <p:cNvPr id="903" name="Picture 902"/>
          <p:cNvPicPr/>
          <p:nvPr/>
        </p:nvPicPr>
        <p:blipFill>
          <a:blip r:embed="rId13">
            <a:extLst/>
          </a:blip>
          <a:stretch>
            <a:fillRect/>
          </a:stretch>
        </p:blipFill>
        <p:spPr>
          <a:xfrm>
            <a:off x="4112433" y="1846281"/>
            <a:ext cx="1353645" cy="449307"/>
          </a:xfrm>
          <a:prstGeom prst="rect">
            <a:avLst/>
          </a:prstGeom>
        </p:spPr>
      </p:pic>
      <p:pic>
        <p:nvPicPr>
          <p:cNvPr id="905" name="pasted-image.png"/>
          <p:cNvPicPr/>
          <p:nvPr/>
        </p:nvPicPr>
        <p:blipFill>
          <a:blip r:embed="rId18">
            <a:extLst/>
          </a:blip>
          <a:stretch>
            <a:fillRect/>
          </a:stretch>
        </p:blipFill>
        <p:spPr>
          <a:xfrm>
            <a:off x="5515370" y="1946630"/>
            <a:ext cx="1268348" cy="296690"/>
          </a:xfrm>
          <a:prstGeom prst="rect">
            <a:avLst/>
          </a:prstGeom>
          <a:ln w="12700">
            <a:miter lim="400000"/>
          </a:ln>
        </p:spPr>
      </p:pic>
      <p:pic>
        <p:nvPicPr>
          <p:cNvPr id="906" name="Picture 905"/>
          <p:cNvPicPr/>
          <p:nvPr/>
        </p:nvPicPr>
        <p:blipFill>
          <a:blip r:embed="rId13">
            <a:extLst/>
          </a:blip>
          <a:stretch>
            <a:fillRect/>
          </a:stretch>
        </p:blipFill>
        <p:spPr>
          <a:xfrm>
            <a:off x="5474678" y="1846281"/>
            <a:ext cx="1353645" cy="449307"/>
          </a:xfrm>
          <a:prstGeom prst="rect">
            <a:avLst/>
          </a:prstGeom>
        </p:spPr>
      </p:pic>
      <p:pic>
        <p:nvPicPr>
          <p:cNvPr id="908" name="pasted-image.png"/>
          <p:cNvPicPr/>
          <p:nvPr/>
        </p:nvPicPr>
        <p:blipFill>
          <a:blip r:embed="rId19">
            <a:extLst/>
          </a:blip>
          <a:stretch>
            <a:fillRect/>
          </a:stretch>
        </p:blipFill>
        <p:spPr>
          <a:xfrm>
            <a:off x="6875712" y="1910616"/>
            <a:ext cx="1397365" cy="356017"/>
          </a:xfrm>
          <a:prstGeom prst="rect">
            <a:avLst/>
          </a:prstGeom>
          <a:ln w="12700">
            <a:miter lim="400000"/>
          </a:ln>
        </p:spPr>
      </p:pic>
      <p:pic>
        <p:nvPicPr>
          <p:cNvPr id="909" name="Picture 908"/>
          <p:cNvPicPr/>
          <p:nvPr/>
        </p:nvPicPr>
        <p:blipFill>
          <a:blip r:embed="rId13">
            <a:extLst/>
          </a:blip>
          <a:stretch>
            <a:fillRect/>
          </a:stretch>
        </p:blipFill>
        <p:spPr>
          <a:xfrm>
            <a:off x="6833009" y="1847862"/>
            <a:ext cx="1353645" cy="449306"/>
          </a:xfrm>
          <a:prstGeom prst="rect">
            <a:avLst/>
          </a:prstGeom>
        </p:spPr>
      </p:pic>
      <p:pic>
        <p:nvPicPr>
          <p:cNvPr id="911" name="Picture 910"/>
          <p:cNvPicPr/>
          <p:nvPr/>
        </p:nvPicPr>
        <p:blipFill>
          <a:blip r:embed="rId13">
            <a:extLst/>
          </a:blip>
          <a:stretch>
            <a:fillRect/>
          </a:stretch>
        </p:blipFill>
        <p:spPr>
          <a:xfrm>
            <a:off x="4112433" y="2307519"/>
            <a:ext cx="1353645" cy="449307"/>
          </a:xfrm>
          <a:prstGeom prst="rect">
            <a:avLst/>
          </a:prstGeom>
        </p:spPr>
      </p:pic>
      <p:pic>
        <p:nvPicPr>
          <p:cNvPr id="913" name="Picture 912"/>
          <p:cNvPicPr/>
          <p:nvPr/>
        </p:nvPicPr>
        <p:blipFill>
          <a:blip r:embed="rId13">
            <a:extLst/>
          </a:blip>
          <a:stretch>
            <a:fillRect/>
          </a:stretch>
        </p:blipFill>
        <p:spPr>
          <a:xfrm>
            <a:off x="5478454" y="2295622"/>
            <a:ext cx="1353645" cy="449307"/>
          </a:xfrm>
          <a:prstGeom prst="rect">
            <a:avLst/>
          </a:prstGeom>
        </p:spPr>
      </p:pic>
      <p:pic>
        <p:nvPicPr>
          <p:cNvPr id="915" name="Picture 914"/>
          <p:cNvPicPr/>
          <p:nvPr/>
        </p:nvPicPr>
        <p:blipFill>
          <a:blip r:embed="rId13">
            <a:extLst/>
          </a:blip>
          <a:stretch>
            <a:fillRect/>
          </a:stretch>
        </p:blipFill>
        <p:spPr>
          <a:xfrm>
            <a:off x="6833009" y="2287791"/>
            <a:ext cx="1353645" cy="449307"/>
          </a:xfrm>
          <a:prstGeom prst="rect">
            <a:avLst/>
          </a:prstGeom>
        </p:spPr>
      </p:pic>
      <p:pic>
        <p:nvPicPr>
          <p:cNvPr id="917" name="Picture 916"/>
          <p:cNvPicPr/>
          <p:nvPr/>
        </p:nvPicPr>
        <p:blipFill>
          <a:blip r:embed="rId13">
            <a:extLst/>
          </a:blip>
          <a:stretch>
            <a:fillRect/>
          </a:stretch>
        </p:blipFill>
        <p:spPr>
          <a:xfrm>
            <a:off x="4125133" y="2750976"/>
            <a:ext cx="1353645" cy="449306"/>
          </a:xfrm>
          <a:prstGeom prst="rect">
            <a:avLst/>
          </a:prstGeom>
        </p:spPr>
      </p:pic>
      <p:pic>
        <p:nvPicPr>
          <p:cNvPr id="919" name="Picture 918"/>
          <p:cNvPicPr/>
          <p:nvPr/>
        </p:nvPicPr>
        <p:blipFill>
          <a:blip r:embed="rId13">
            <a:extLst/>
          </a:blip>
          <a:stretch>
            <a:fillRect/>
          </a:stretch>
        </p:blipFill>
        <p:spPr>
          <a:xfrm>
            <a:off x="5494072" y="2750976"/>
            <a:ext cx="1353645" cy="449306"/>
          </a:xfrm>
          <a:prstGeom prst="rect">
            <a:avLst/>
          </a:prstGeom>
        </p:spPr>
      </p:pic>
      <p:pic>
        <p:nvPicPr>
          <p:cNvPr id="921" name="pasted-image.png"/>
          <p:cNvPicPr/>
          <p:nvPr/>
        </p:nvPicPr>
        <p:blipFill>
          <a:blip r:embed="rId20">
            <a:extLst/>
          </a:blip>
          <a:stretch>
            <a:fillRect/>
          </a:stretch>
        </p:blipFill>
        <p:spPr>
          <a:xfrm>
            <a:off x="6899595" y="2840047"/>
            <a:ext cx="1236583" cy="253103"/>
          </a:xfrm>
          <a:prstGeom prst="rect">
            <a:avLst/>
          </a:prstGeom>
          <a:ln w="12700">
            <a:miter lim="400000"/>
          </a:ln>
        </p:spPr>
      </p:pic>
      <p:pic>
        <p:nvPicPr>
          <p:cNvPr id="922" name="Picture 921"/>
          <p:cNvPicPr/>
          <p:nvPr/>
        </p:nvPicPr>
        <p:blipFill>
          <a:blip r:embed="rId13">
            <a:extLst/>
          </a:blip>
          <a:stretch>
            <a:fillRect/>
          </a:stretch>
        </p:blipFill>
        <p:spPr>
          <a:xfrm>
            <a:off x="6833009" y="2747883"/>
            <a:ext cx="1353645" cy="449307"/>
          </a:xfrm>
          <a:prstGeom prst="rect">
            <a:avLst/>
          </a:prstGeom>
        </p:spPr>
      </p:pic>
      <p:pic>
        <p:nvPicPr>
          <p:cNvPr id="924" name="Picture 923"/>
          <p:cNvPicPr/>
          <p:nvPr/>
        </p:nvPicPr>
        <p:blipFill>
          <a:blip r:embed="rId13">
            <a:extLst/>
          </a:blip>
          <a:stretch>
            <a:fillRect/>
          </a:stretch>
        </p:blipFill>
        <p:spPr>
          <a:xfrm>
            <a:off x="4125133" y="3197189"/>
            <a:ext cx="1353645" cy="449307"/>
          </a:xfrm>
          <a:prstGeom prst="rect">
            <a:avLst/>
          </a:prstGeom>
        </p:spPr>
      </p:pic>
      <p:pic>
        <p:nvPicPr>
          <p:cNvPr id="926" name="Picture 925"/>
          <p:cNvPicPr/>
          <p:nvPr/>
        </p:nvPicPr>
        <p:blipFill>
          <a:blip r:embed="rId13">
            <a:extLst/>
          </a:blip>
          <a:stretch>
            <a:fillRect/>
          </a:stretch>
        </p:blipFill>
        <p:spPr>
          <a:xfrm>
            <a:off x="5479071" y="3194151"/>
            <a:ext cx="1353645" cy="449306"/>
          </a:xfrm>
          <a:prstGeom prst="rect">
            <a:avLst/>
          </a:prstGeom>
        </p:spPr>
      </p:pic>
      <p:pic>
        <p:nvPicPr>
          <p:cNvPr id="928" name="Picture 927"/>
          <p:cNvPicPr/>
          <p:nvPr/>
        </p:nvPicPr>
        <p:blipFill>
          <a:blip r:embed="rId13">
            <a:extLst/>
          </a:blip>
          <a:stretch>
            <a:fillRect/>
          </a:stretch>
        </p:blipFill>
        <p:spPr>
          <a:xfrm>
            <a:off x="6841065" y="3186183"/>
            <a:ext cx="1353645" cy="449307"/>
          </a:xfrm>
          <a:prstGeom prst="rect">
            <a:avLst/>
          </a:prstGeom>
        </p:spPr>
      </p:pic>
      <p:pic>
        <p:nvPicPr>
          <p:cNvPr id="930" name="pasted-image.png"/>
          <p:cNvPicPr/>
          <p:nvPr/>
        </p:nvPicPr>
        <p:blipFill>
          <a:blip r:embed="rId21">
            <a:extLst/>
          </a:blip>
          <a:stretch>
            <a:fillRect/>
          </a:stretch>
        </p:blipFill>
        <p:spPr>
          <a:xfrm>
            <a:off x="6927898" y="3321407"/>
            <a:ext cx="1179979" cy="188219"/>
          </a:xfrm>
          <a:prstGeom prst="rect">
            <a:avLst/>
          </a:prstGeom>
          <a:ln w="12700">
            <a:miter lim="400000"/>
          </a:ln>
        </p:spPr>
      </p:pic>
      <p:sp>
        <p:nvSpPr>
          <p:cNvPr id="931" name="Shape 931"/>
          <p:cNvSpPr/>
          <p:nvPr/>
        </p:nvSpPr>
        <p:spPr>
          <a:xfrm>
            <a:off x="5687014" y="3253101"/>
            <a:ext cx="999901"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b="1">
                <a:solidFill>
                  <a:srgbClr val="5A5A5A"/>
                </a:solidFill>
                <a:uFill>
                  <a:solidFill>
                    <a:srgbClr val="4D4D4D"/>
                  </a:solidFill>
                </a:uFill>
              </a:rPr>
              <a:t>Mobile Services</a:t>
            </a:r>
          </a:p>
          <a:p>
            <a:pPr lvl="0" algn="ctr">
              <a:defRPr>
                <a:solidFill>
                  <a:srgbClr val="000000"/>
                </a:solidFill>
                <a:uFillTx/>
              </a:defRPr>
            </a:pPr>
            <a:r>
              <a:rPr sz="900" b="1">
                <a:solidFill>
                  <a:srgbClr val="5A5A5A"/>
                </a:solidFill>
                <a:uFill>
                  <a:solidFill>
                    <a:srgbClr val="4D4D4D"/>
                  </a:solidFill>
                </a:uFill>
              </a:rPr>
              <a:t>for Pivotal CF</a:t>
            </a:r>
          </a:p>
        </p:txBody>
      </p:sp>
      <p:sp>
        <p:nvSpPr>
          <p:cNvPr id="932" name="Shape 932"/>
          <p:cNvSpPr/>
          <p:nvPr/>
        </p:nvSpPr>
        <p:spPr>
          <a:xfrm>
            <a:off x="4336183" y="3246164"/>
            <a:ext cx="917413"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ElasticSearch </a:t>
            </a:r>
          </a:p>
          <a:p>
            <a:pPr lvl="0" algn="ctr">
              <a:defRPr>
                <a:solidFill>
                  <a:srgbClr val="000000"/>
                </a:solidFill>
                <a:uFillTx/>
              </a:defRPr>
            </a:pPr>
            <a:r>
              <a:rPr sz="900" b="1">
                <a:solidFill>
                  <a:srgbClr val="5A5A5A"/>
                </a:solidFill>
                <a:uFill>
                  <a:solidFill>
                    <a:srgbClr val="4D4D4D"/>
                  </a:solidFill>
                </a:uFill>
              </a:rPr>
              <a:t>for Pivotal CF</a:t>
            </a:r>
          </a:p>
        </p:txBody>
      </p:sp>
      <p:sp>
        <p:nvSpPr>
          <p:cNvPr id="933" name="Shape 933"/>
          <p:cNvSpPr/>
          <p:nvPr/>
        </p:nvSpPr>
        <p:spPr>
          <a:xfrm>
            <a:off x="6882706" y="2347240"/>
            <a:ext cx="1190326"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CloudBees Jenkins</a:t>
            </a:r>
          </a:p>
          <a:p>
            <a:pPr lvl="0" algn="ctr">
              <a:defRPr>
                <a:solidFill>
                  <a:srgbClr val="000000"/>
                </a:solidFill>
                <a:uFillTx/>
              </a:defRPr>
            </a:pPr>
            <a:r>
              <a:rPr sz="900" b="1">
                <a:solidFill>
                  <a:srgbClr val="5A5A5A"/>
                </a:solidFill>
                <a:uFill>
                  <a:solidFill>
                    <a:srgbClr val="4D4D4D"/>
                  </a:solidFill>
                </a:uFill>
              </a:rPr>
              <a:t>Enterprise</a:t>
            </a:r>
          </a:p>
        </p:txBody>
      </p:sp>
      <p:sp>
        <p:nvSpPr>
          <p:cNvPr id="934" name="Shape 934"/>
          <p:cNvSpPr/>
          <p:nvPr/>
        </p:nvSpPr>
        <p:spPr>
          <a:xfrm>
            <a:off x="4334044" y="2792331"/>
            <a:ext cx="929703" cy="3666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1000" b="1">
                <a:solidFill>
                  <a:srgbClr val="5A5A5A"/>
                </a:solidFill>
                <a:uFill>
                  <a:solidFill>
                    <a:srgbClr val="4D4D4D"/>
                  </a:solidFill>
                </a:uFill>
              </a:rPr>
              <a:t>Cassandra</a:t>
            </a:r>
          </a:p>
          <a:p>
            <a:pPr lvl="0" algn="ctr">
              <a:defRPr>
                <a:solidFill>
                  <a:srgbClr val="000000"/>
                </a:solidFill>
                <a:uFillTx/>
              </a:defRPr>
            </a:pPr>
            <a:r>
              <a:rPr sz="1000" b="1">
                <a:solidFill>
                  <a:srgbClr val="5A5A5A"/>
                </a:solidFill>
                <a:uFill>
                  <a:solidFill>
                    <a:srgbClr val="4D4D4D"/>
                  </a:solidFill>
                </a:uFill>
              </a:rPr>
              <a:t>for Pivotal CF</a:t>
            </a:r>
          </a:p>
        </p:txBody>
      </p:sp>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2"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3"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4"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5"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6"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7"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8"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1" animBg="1" advAuto="0"/>
      <p:bldP spid="935" grpId="2" animBg="1" advAuto="0"/>
      <p:bldP spid="936" grpId="3" animBg="1" advAuto="0"/>
      <p:bldP spid="937" grpId="4" animBg="1" advAuto="0"/>
      <p:bldP spid="938" grpId="5" animBg="1" advAuto="0"/>
      <p:bldP spid="939" grpId="6" animBg="1" advAuto="0"/>
      <p:bldP spid="940" grpId="7" animBg="1" advAuto="0"/>
      <p:bldP spid="941" grpId="8"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Shape 96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32</a:t>
            </a:fld>
            <a:endParaRPr sz="800">
              <a:solidFill>
                <a:srgbClr val="808080"/>
              </a:solidFill>
              <a:uFill>
                <a:solidFill>
                  <a:srgbClr val="808080"/>
                </a:solidFill>
              </a:uFill>
            </a:endParaRPr>
          </a:p>
        </p:txBody>
      </p:sp>
      <p:sp>
        <p:nvSpPr>
          <p:cNvPr id="962" name="Shape 962"/>
          <p:cNvSpPr/>
          <p:nvPr/>
        </p:nvSpPr>
        <p:spPr>
          <a:xfrm>
            <a:off x="22893" y="1065775"/>
            <a:ext cx="2455402" cy="3451445"/>
          </a:xfrm>
          <a:prstGeom prst="roundRect">
            <a:avLst>
              <a:gd name="adj" fmla="val 4969"/>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963" name="Shape 963"/>
          <p:cNvSpPr>
            <a:spLocks noGrp="1"/>
          </p:cNvSpPr>
          <p:nvPr>
            <p:ph type="title" idx="4294967295"/>
          </p:nvPr>
        </p:nvSpPr>
        <p:spPr>
          <a:xfrm>
            <a:off x="371715" y="249538"/>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Ops Manager + BOSH</a:t>
            </a:r>
          </a:p>
        </p:txBody>
      </p:sp>
      <p:sp>
        <p:nvSpPr>
          <p:cNvPr id="964" name="Shape 964"/>
          <p:cNvSpPr/>
          <p:nvPr/>
        </p:nvSpPr>
        <p:spPr>
          <a:xfrm>
            <a:off x="3093415" y="1080848"/>
            <a:ext cx="3586426" cy="3421299"/>
          </a:xfrm>
          <a:prstGeom prst="roundRect">
            <a:avLst>
              <a:gd name="adj" fmla="val 1485"/>
            </a:avLst>
          </a:prstGeom>
          <a:ln w="25400">
            <a:solidFill>
              <a:srgbClr val="29756E"/>
            </a:solidFill>
            <a:round/>
          </a:ln>
        </p:spPr>
        <p:txBody>
          <a:bodyPr lIns="0" tIns="0" rIns="0" bIns="0" anchor="ctr"/>
          <a:lstStyle/>
          <a:p>
            <a:pPr lvl="0"/>
            <a:endParaRPr/>
          </a:p>
        </p:txBody>
      </p:sp>
      <p:sp>
        <p:nvSpPr>
          <p:cNvPr id="1024" name="Shape 1024"/>
          <p:cNvSpPr/>
          <p:nvPr/>
        </p:nvSpPr>
        <p:spPr>
          <a:xfrm>
            <a:off x="3120239" y="2231654"/>
            <a:ext cx="1580912" cy="32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sp>
        <p:nvSpPr>
          <p:cNvPr id="966" name="Shape 966"/>
          <p:cNvSpPr/>
          <p:nvPr/>
        </p:nvSpPr>
        <p:spPr>
          <a:xfrm flipV="1">
            <a:off x="4529886" y="2419053"/>
            <a:ext cx="202248" cy="202248"/>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7" name="Shape 967"/>
          <p:cNvSpPr/>
          <p:nvPr/>
        </p:nvSpPr>
        <p:spPr>
          <a:xfrm>
            <a:off x="4525596" y="1863592"/>
            <a:ext cx="193360"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8" name="Shape 968"/>
          <p:cNvSpPr/>
          <p:nvPr/>
        </p:nvSpPr>
        <p:spPr>
          <a:xfrm>
            <a:off x="3202374" y="2512456"/>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969" name="Shape 969"/>
          <p:cNvSpPr/>
          <p:nvPr/>
        </p:nvSpPr>
        <p:spPr>
          <a:xfrm>
            <a:off x="3252005" y="259818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pic>
        <p:nvPicPr>
          <p:cNvPr id="970" name="droppedImage.png"/>
          <p:cNvPicPr/>
          <p:nvPr/>
        </p:nvPicPr>
        <p:blipFill>
          <a:blip r:embed="rId2">
            <a:extLst/>
          </a:blip>
          <a:srcRect l="3267" t="13725" r="13071" b="40958"/>
          <a:stretch>
            <a:fillRect/>
          </a:stretch>
        </p:blipFill>
        <p:spPr>
          <a:xfrm>
            <a:off x="5535236" y="1106714"/>
            <a:ext cx="1023765" cy="554540"/>
          </a:xfrm>
          <a:prstGeom prst="rect">
            <a:avLst/>
          </a:prstGeom>
          <a:ln w="3175">
            <a:miter lim="400000"/>
          </a:ln>
          <a:effectLst>
            <a:outerShdw blurRad="127000" dist="76200" dir="2700000" rotWithShape="0">
              <a:srgbClr val="000000">
                <a:alpha val="75000"/>
              </a:srgbClr>
            </a:outerShdw>
          </a:effectLst>
        </p:spPr>
      </p:pic>
      <p:sp>
        <p:nvSpPr>
          <p:cNvPr id="971" name="Shape 971"/>
          <p:cNvSpPr/>
          <p:nvPr/>
        </p:nvSpPr>
        <p:spPr>
          <a:xfrm>
            <a:off x="5778094" y="1599260"/>
            <a:ext cx="666599" cy="3708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a:solidFill>
                  <a:srgbClr val="535353"/>
                </a:solidFill>
                <a:uFill>
                  <a:solidFill>
                    <a:srgbClr val="4D4D4D"/>
                  </a:solidFill>
                </a:uFill>
              </a:rPr>
              <a:t>BOSH</a:t>
            </a:r>
          </a:p>
        </p:txBody>
      </p:sp>
      <p:sp>
        <p:nvSpPr>
          <p:cNvPr id="972" name="Shape 972"/>
          <p:cNvSpPr/>
          <p:nvPr/>
        </p:nvSpPr>
        <p:spPr>
          <a:xfrm>
            <a:off x="3202374" y="3519141"/>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973" name="pasted-image.pdf"/>
          <p:cNvPicPr/>
          <p:nvPr/>
        </p:nvPicPr>
        <p:blipFill>
          <a:blip r:embed="rId3">
            <a:extLst/>
          </a:blip>
          <a:stretch>
            <a:fillRect/>
          </a:stretch>
        </p:blipFill>
        <p:spPr>
          <a:xfrm>
            <a:off x="3302503" y="3649651"/>
            <a:ext cx="241301" cy="227107"/>
          </a:xfrm>
          <a:prstGeom prst="rect">
            <a:avLst/>
          </a:prstGeom>
          <a:ln w="3175">
            <a:miter lim="400000"/>
          </a:ln>
        </p:spPr>
      </p:pic>
      <p:sp>
        <p:nvSpPr>
          <p:cNvPr id="974" name="Shape 974"/>
          <p:cNvSpPr/>
          <p:nvPr/>
        </p:nvSpPr>
        <p:spPr>
          <a:xfrm>
            <a:off x="3202374" y="1621837"/>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975" name="Shape 975"/>
          <p:cNvSpPr/>
          <p:nvPr/>
        </p:nvSpPr>
        <p:spPr>
          <a:xfrm>
            <a:off x="3252005" y="1681953"/>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976" name="Shape 976"/>
          <p:cNvSpPr/>
          <p:nvPr/>
        </p:nvSpPr>
        <p:spPr>
          <a:xfrm>
            <a:off x="404889" y="1846262"/>
            <a:ext cx="1023938" cy="776288"/>
          </a:xfrm>
          <a:prstGeom prst="rightArrow">
            <a:avLst>
              <a:gd name="adj1" fmla="val 72086"/>
              <a:gd name="adj2" fmla="val 41820"/>
            </a:avLst>
          </a:prstGeom>
          <a:solidFill>
            <a:srgbClr val="66ADA7"/>
          </a:solidFill>
          <a:ln w="12700">
            <a:miter lim="400000"/>
            <a:tailEnd type="triangle"/>
          </a:ln>
        </p:spPr>
        <p:txBody>
          <a:bodyPr lIns="0" tIns="0" rIns="0" bIns="0" anchor="ctr"/>
          <a:lstStyle/>
          <a:p>
            <a:pPr lvl="0" algn="ctr">
              <a:defRPr>
                <a:solidFill>
                  <a:srgbClr val="FFFFFF"/>
                </a:solidFill>
                <a:uFillTx/>
              </a:defRPr>
            </a:pPr>
            <a:endParaRPr/>
          </a:p>
        </p:txBody>
      </p:sp>
      <p:pic>
        <p:nvPicPr>
          <p:cNvPr id="977" name="image13.png" descr="ICON_Person_Q308"/>
          <p:cNvPicPr/>
          <p:nvPr/>
        </p:nvPicPr>
        <p:blipFill>
          <a:blip r:embed="rId4">
            <a:extLst/>
          </a:blip>
          <a:stretch>
            <a:fillRect/>
          </a:stretch>
        </p:blipFill>
        <p:spPr>
          <a:xfrm>
            <a:off x="77832" y="1808162"/>
            <a:ext cx="438151" cy="776288"/>
          </a:xfrm>
          <a:prstGeom prst="rect">
            <a:avLst/>
          </a:prstGeom>
          <a:ln w="12700">
            <a:miter lim="400000"/>
          </a:ln>
        </p:spPr>
      </p:pic>
      <p:sp>
        <p:nvSpPr>
          <p:cNvPr id="978" name="Shape 978"/>
          <p:cNvSpPr/>
          <p:nvPr/>
        </p:nvSpPr>
        <p:spPr>
          <a:xfrm>
            <a:off x="417589" y="2001381"/>
            <a:ext cx="1023938" cy="4978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200">
                <a:solidFill>
                  <a:srgbClr val="FFFFFF"/>
                </a:solidFill>
                <a:latin typeface="Avenir Next"/>
                <a:ea typeface="Avenir Next"/>
                <a:cs typeface="Avenir Next"/>
                <a:sym typeface="Avenir Next"/>
              </a:rPr>
              <a:t>Deploy my</a:t>
            </a:r>
          </a:p>
          <a:p>
            <a:pPr lvl="0">
              <a:defRPr>
                <a:solidFill>
                  <a:srgbClr val="000000"/>
                </a:solidFill>
                <a:uFillTx/>
              </a:defRPr>
            </a:pPr>
            <a:r>
              <a:rPr sz="1200">
                <a:solidFill>
                  <a:srgbClr val="FFFFFF"/>
                </a:solidFill>
                <a:latin typeface="Avenir Next"/>
                <a:ea typeface="Avenir Next"/>
                <a:cs typeface="Avenir Next"/>
                <a:sym typeface="Avenir Next"/>
              </a:rPr>
              <a:t>Services</a:t>
            </a:r>
          </a:p>
        </p:txBody>
      </p:sp>
      <p:sp>
        <p:nvSpPr>
          <p:cNvPr id="979" name="Shape 979"/>
          <p:cNvSpPr/>
          <p:nvPr/>
        </p:nvSpPr>
        <p:spPr>
          <a:xfrm>
            <a:off x="6701703" y="1065775"/>
            <a:ext cx="2379906" cy="3451445"/>
          </a:xfrm>
          <a:prstGeom prst="roundRect">
            <a:avLst>
              <a:gd name="adj" fmla="val 2135"/>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980" name="Shape 980"/>
          <p:cNvSpPr/>
          <p:nvPr/>
        </p:nvSpPr>
        <p:spPr>
          <a:xfrm>
            <a:off x="6766258" y="1806503"/>
            <a:ext cx="2250796" cy="893985"/>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nchor="ctr"/>
          <a:lstStyle/>
          <a:p>
            <a:pPr lvl="0">
              <a:defRPr sz="1200" b="1">
                <a:solidFill>
                  <a:srgbClr val="FFFFFF"/>
                </a:solidFill>
                <a:uFillTx/>
              </a:defRPr>
            </a:pPr>
            <a:endParaRPr/>
          </a:p>
        </p:txBody>
      </p:sp>
      <p:sp>
        <p:nvSpPr>
          <p:cNvPr id="981" name="Shape 981"/>
          <p:cNvSpPr/>
          <p:nvPr/>
        </p:nvSpPr>
        <p:spPr>
          <a:xfrm>
            <a:off x="6903411" y="2209343"/>
            <a:ext cx="1224551"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Worker VMs</a:t>
            </a:r>
          </a:p>
        </p:txBody>
      </p:sp>
      <p:grpSp>
        <p:nvGrpSpPr>
          <p:cNvPr id="988" name="Group 988"/>
          <p:cNvGrpSpPr/>
          <p:nvPr/>
        </p:nvGrpSpPr>
        <p:grpSpPr>
          <a:xfrm>
            <a:off x="8264947" y="1876806"/>
            <a:ext cx="649948" cy="753379"/>
            <a:chOff x="0" y="0"/>
            <a:chExt cx="649947" cy="753377"/>
          </a:xfrm>
        </p:grpSpPr>
        <p:pic>
          <p:nvPicPr>
            <p:cNvPr id="982" name="image26.png" descr="ICON_VM_basic_label_Q308"/>
            <p:cNvPicPr/>
            <p:nvPr/>
          </p:nvPicPr>
          <p:blipFill>
            <a:blip r:embed="rId5">
              <a:extLst/>
            </a:blip>
            <a:stretch>
              <a:fillRect/>
            </a:stretch>
          </p:blipFill>
          <p:spPr>
            <a:xfrm>
              <a:off x="0" y="185425"/>
              <a:ext cx="313069" cy="366946"/>
            </a:xfrm>
            <a:prstGeom prst="rect">
              <a:avLst/>
            </a:prstGeom>
            <a:ln w="12700" cap="flat">
              <a:noFill/>
              <a:miter lim="400000"/>
            </a:ln>
            <a:effectLst/>
          </p:spPr>
        </p:pic>
        <p:pic>
          <p:nvPicPr>
            <p:cNvPr id="983" name="image26.png" descr="ICON_VM_basic_label_Q308"/>
            <p:cNvPicPr/>
            <p:nvPr/>
          </p:nvPicPr>
          <p:blipFill>
            <a:blip r:embed="rId5">
              <a:extLst/>
            </a:blip>
            <a:stretch>
              <a:fillRect/>
            </a:stretch>
          </p:blipFill>
          <p:spPr>
            <a:xfrm>
              <a:off x="167319" y="285928"/>
              <a:ext cx="313069" cy="366947"/>
            </a:xfrm>
            <a:prstGeom prst="rect">
              <a:avLst/>
            </a:prstGeom>
            <a:ln w="12700" cap="flat">
              <a:noFill/>
              <a:miter lim="400000"/>
            </a:ln>
            <a:effectLst/>
          </p:spPr>
        </p:pic>
        <p:pic>
          <p:nvPicPr>
            <p:cNvPr id="984" name="image26.png" descr="ICON_VM_basic_label_Q308"/>
            <p:cNvPicPr/>
            <p:nvPr/>
          </p:nvPicPr>
          <p:blipFill>
            <a:blip r:embed="rId5">
              <a:extLst/>
            </a:blip>
            <a:stretch>
              <a:fillRect/>
            </a:stretch>
          </p:blipFill>
          <p:spPr>
            <a:xfrm>
              <a:off x="334638" y="386432"/>
              <a:ext cx="313069" cy="366946"/>
            </a:xfrm>
            <a:prstGeom prst="rect">
              <a:avLst/>
            </a:prstGeom>
            <a:ln w="12700" cap="flat">
              <a:noFill/>
              <a:miter lim="400000"/>
            </a:ln>
            <a:effectLst/>
          </p:spPr>
        </p:pic>
        <p:pic>
          <p:nvPicPr>
            <p:cNvPr id="985" name="image26.png" descr="ICON_VM_basic_label_Q308"/>
            <p:cNvPicPr/>
            <p:nvPr/>
          </p:nvPicPr>
          <p:blipFill>
            <a:blip r:embed="rId5">
              <a:extLst/>
            </a:blip>
            <a:stretch>
              <a:fillRect/>
            </a:stretch>
          </p:blipFill>
          <p:spPr>
            <a:xfrm>
              <a:off x="2240" y="0"/>
              <a:ext cx="313069" cy="366946"/>
            </a:xfrm>
            <a:prstGeom prst="rect">
              <a:avLst/>
            </a:prstGeom>
            <a:ln w="12700" cap="flat">
              <a:noFill/>
              <a:miter lim="400000"/>
            </a:ln>
            <a:effectLst/>
          </p:spPr>
        </p:pic>
        <p:pic>
          <p:nvPicPr>
            <p:cNvPr id="986" name="image26.png" descr="ICON_VM_basic_label_Q308"/>
            <p:cNvPicPr/>
            <p:nvPr/>
          </p:nvPicPr>
          <p:blipFill>
            <a:blip r:embed="rId5">
              <a:extLst/>
            </a:blip>
            <a:stretch>
              <a:fillRect/>
            </a:stretch>
          </p:blipFill>
          <p:spPr>
            <a:xfrm>
              <a:off x="169559" y="100503"/>
              <a:ext cx="313069" cy="366946"/>
            </a:xfrm>
            <a:prstGeom prst="rect">
              <a:avLst/>
            </a:prstGeom>
            <a:ln w="12700" cap="flat">
              <a:noFill/>
              <a:miter lim="400000"/>
            </a:ln>
            <a:effectLst/>
          </p:spPr>
        </p:pic>
        <p:pic>
          <p:nvPicPr>
            <p:cNvPr id="987" name="image26.png" descr="ICON_VM_basic_label_Q308"/>
            <p:cNvPicPr/>
            <p:nvPr/>
          </p:nvPicPr>
          <p:blipFill>
            <a:blip r:embed="rId5">
              <a:extLst/>
            </a:blip>
            <a:stretch>
              <a:fillRect/>
            </a:stretch>
          </p:blipFill>
          <p:spPr>
            <a:xfrm>
              <a:off x="336879" y="201006"/>
              <a:ext cx="313069" cy="366946"/>
            </a:xfrm>
            <a:prstGeom prst="rect">
              <a:avLst/>
            </a:prstGeom>
            <a:ln w="12700" cap="flat">
              <a:noFill/>
              <a:miter lim="400000"/>
            </a:ln>
            <a:effectLst/>
          </p:spPr>
        </p:pic>
      </p:grpSp>
      <p:sp>
        <p:nvSpPr>
          <p:cNvPr id="989" name="Shape 989"/>
          <p:cNvSpPr/>
          <p:nvPr/>
        </p:nvSpPr>
        <p:spPr>
          <a:xfrm>
            <a:off x="6587969" y="2243967"/>
            <a:ext cx="207368" cy="1"/>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90" name="Shape 990"/>
          <p:cNvSpPr/>
          <p:nvPr/>
        </p:nvSpPr>
        <p:spPr>
          <a:xfrm>
            <a:off x="7758171" y="2736188"/>
            <a:ext cx="1" cy="305678"/>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nvGrpSpPr>
          <p:cNvPr id="995" name="Group 995"/>
          <p:cNvGrpSpPr/>
          <p:nvPr/>
        </p:nvGrpSpPr>
        <p:grpSpPr>
          <a:xfrm>
            <a:off x="6820551" y="3043657"/>
            <a:ext cx="2199589" cy="682399"/>
            <a:chOff x="0" y="0"/>
            <a:chExt cx="2199587" cy="682397"/>
          </a:xfrm>
        </p:grpSpPr>
        <p:sp>
          <p:nvSpPr>
            <p:cNvPr id="991" name="Shape 99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2" name="Shape 992"/>
            <p:cNvSpPr/>
            <p:nvPr/>
          </p:nvSpPr>
          <p:spPr>
            <a:xfrm>
              <a:off x="41350" y="19884"/>
              <a:ext cx="2046145"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993"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994" name="Shape 994"/>
            <p:cNvSpPr/>
            <p:nvPr/>
          </p:nvSpPr>
          <p:spPr>
            <a:xfrm rot="11254553">
              <a:off x="47521" y="196909"/>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0" name="Group 1000"/>
          <p:cNvGrpSpPr/>
          <p:nvPr/>
        </p:nvGrpSpPr>
        <p:grpSpPr>
          <a:xfrm>
            <a:off x="6820551" y="3323619"/>
            <a:ext cx="2199588" cy="682399"/>
            <a:chOff x="0" y="0"/>
            <a:chExt cx="2199586" cy="682397"/>
          </a:xfrm>
        </p:grpSpPr>
        <p:sp>
          <p:nvSpPr>
            <p:cNvPr id="996" name="Shape 996"/>
            <p:cNvSpPr/>
            <p:nvPr/>
          </p:nvSpPr>
          <p:spPr>
            <a:xfrm>
              <a:off x="0" y="0"/>
              <a:ext cx="2199587"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7" name="Shape 997"/>
            <p:cNvSpPr/>
            <p:nvPr/>
          </p:nvSpPr>
          <p:spPr>
            <a:xfrm>
              <a:off x="41350" y="30617"/>
              <a:ext cx="1852672"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998" name="image10.png" descr="ICON_VM_basic_label_Q308"/>
            <p:cNvPicPr/>
            <p:nvPr/>
          </p:nvPicPr>
          <p:blipFill>
            <a:blip r:embed="rId6">
              <a:extLst/>
            </a:blip>
            <a:stretch>
              <a:fillRect/>
            </a:stretch>
          </p:blipFill>
          <p:spPr>
            <a:xfrm>
              <a:off x="1692456" y="170944"/>
              <a:ext cx="404362" cy="473951"/>
            </a:xfrm>
            <a:prstGeom prst="rect">
              <a:avLst/>
            </a:prstGeom>
            <a:ln w="12700" cap="flat">
              <a:noFill/>
              <a:miter lim="400000"/>
            </a:ln>
            <a:effectLst/>
          </p:spPr>
        </p:pic>
        <p:sp>
          <p:nvSpPr>
            <p:cNvPr id="999" name="Shape 999"/>
            <p:cNvSpPr/>
            <p:nvPr/>
          </p:nvSpPr>
          <p:spPr>
            <a:xfrm>
              <a:off x="55064" y="212362"/>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6" name="Group 1006"/>
          <p:cNvGrpSpPr/>
          <p:nvPr/>
        </p:nvGrpSpPr>
        <p:grpSpPr>
          <a:xfrm>
            <a:off x="6820551" y="3598004"/>
            <a:ext cx="2199589" cy="682398"/>
            <a:chOff x="0" y="0"/>
            <a:chExt cx="2199587" cy="682397"/>
          </a:xfrm>
        </p:grpSpPr>
        <p:sp>
          <p:nvSpPr>
            <p:cNvPr id="1001" name="Shape 100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002" name="Shape 1002"/>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sp>
          <p:nvSpPr>
            <p:cNvPr id="1003" name="Shape 1003"/>
            <p:cNvSpPr/>
            <p:nvPr/>
          </p:nvSpPr>
          <p:spPr>
            <a:xfrm>
              <a:off x="64398" y="205970"/>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pic>
          <p:nvPicPr>
            <p:cNvPr id="1004"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1005" name="Shape 1005"/>
            <p:cNvSpPr/>
            <p:nvPr/>
          </p:nvSpPr>
          <p:spPr>
            <a:xfrm>
              <a:off x="779746" y="352659"/>
              <a:ext cx="779464" cy="227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sp>
        <p:nvSpPr>
          <p:cNvPr id="1007" name="Shape 1007"/>
          <p:cNvSpPr/>
          <p:nvPr/>
        </p:nvSpPr>
        <p:spPr>
          <a:xfrm>
            <a:off x="4701150" y="2047924"/>
            <a:ext cx="1886820"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008" name="pasted-image.pdf"/>
          <p:cNvPicPr/>
          <p:nvPr/>
        </p:nvPicPr>
        <p:blipFill>
          <a:blip r:embed="rId7">
            <a:extLst/>
          </a:blip>
          <a:stretch>
            <a:fillRect/>
          </a:stretch>
        </p:blipFill>
        <p:spPr>
          <a:xfrm>
            <a:off x="4780033" y="2103433"/>
            <a:ext cx="213189" cy="274100"/>
          </a:xfrm>
          <a:prstGeom prst="rect">
            <a:avLst/>
          </a:prstGeom>
          <a:ln w="3175">
            <a:miter lim="400000"/>
          </a:ln>
        </p:spPr>
      </p:pic>
      <p:sp>
        <p:nvSpPr>
          <p:cNvPr id="1025" name="Shape 1025"/>
          <p:cNvSpPr/>
          <p:nvPr/>
        </p:nvSpPr>
        <p:spPr>
          <a:xfrm>
            <a:off x="5793854" y="3396913"/>
            <a:ext cx="1026689" cy="62484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7838" y="20750"/>
                  <a:pt x="638" y="13550"/>
                  <a:pt x="0" y="0"/>
                </a:cubicBezTo>
              </a:path>
            </a:pathLst>
          </a:custGeom>
          <a:ln w="19050">
            <a:solidFill>
              <a:srgbClr val="535353"/>
            </a:solidFill>
            <a:tailEnd type="triangle"/>
          </a:ln>
        </p:spPr>
        <p:txBody>
          <a:bodyPr/>
          <a:lstStyle/>
          <a:p>
            <a:pPr lvl="0"/>
            <a:endParaRPr/>
          </a:p>
        </p:txBody>
      </p:sp>
      <p:sp>
        <p:nvSpPr>
          <p:cNvPr id="1026" name="Shape 1026"/>
          <p:cNvSpPr/>
          <p:nvPr/>
        </p:nvSpPr>
        <p:spPr>
          <a:xfrm>
            <a:off x="4520558" y="3208563"/>
            <a:ext cx="995084" cy="593138"/>
          </a:xfrm>
          <a:custGeom>
            <a:avLst/>
            <a:gdLst/>
            <a:ahLst/>
            <a:cxnLst>
              <a:cxn ang="0">
                <a:pos x="wd2" y="hd2"/>
              </a:cxn>
              <a:cxn ang="5400000">
                <a:pos x="wd2" y="hd2"/>
              </a:cxn>
              <a:cxn ang="10800000">
                <a:pos x="wd2" y="hd2"/>
              </a:cxn>
              <a:cxn ang="16200000">
                <a:pos x="wd2" y="hd2"/>
              </a:cxn>
            </a:cxnLst>
            <a:rect l="0" t="0" r="r" b="b"/>
            <a:pathLst>
              <a:path w="21063" h="20951" extrusionOk="0">
                <a:moveTo>
                  <a:pt x="21031" y="0"/>
                </a:moveTo>
                <a:cubicBezTo>
                  <a:pt x="21600" y="14632"/>
                  <a:pt x="14590" y="21600"/>
                  <a:pt x="0" y="20903"/>
                </a:cubicBezTo>
              </a:path>
            </a:pathLst>
          </a:custGeom>
          <a:ln w="19050">
            <a:solidFill>
              <a:srgbClr val="535353"/>
            </a:solidFill>
            <a:tailEnd type="triangle"/>
          </a:ln>
        </p:spPr>
        <p:txBody>
          <a:bodyPr/>
          <a:lstStyle/>
          <a:p>
            <a:pPr lvl="0"/>
            <a:endParaRPr/>
          </a:p>
        </p:txBody>
      </p:sp>
      <p:sp>
        <p:nvSpPr>
          <p:cNvPr id="1011" name="Shape 1011"/>
          <p:cNvSpPr/>
          <p:nvPr/>
        </p:nvSpPr>
        <p:spPr>
          <a:xfrm>
            <a:off x="4696659" y="3014361"/>
            <a:ext cx="1895803"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012" name="pasted-image.pdf"/>
          <p:cNvPicPr/>
          <p:nvPr/>
        </p:nvPicPr>
        <p:blipFill>
          <a:blip r:embed="rId8">
            <a:extLst/>
          </a:blip>
          <a:stretch>
            <a:fillRect/>
          </a:stretch>
        </p:blipFill>
        <p:spPr>
          <a:xfrm>
            <a:off x="4753277" y="3100344"/>
            <a:ext cx="266701" cy="215901"/>
          </a:xfrm>
          <a:prstGeom prst="rect">
            <a:avLst/>
          </a:prstGeom>
          <a:ln w="3175">
            <a:miter lim="400000"/>
          </a:ln>
        </p:spPr>
      </p:pic>
      <p:cxnSp>
        <p:nvCxnSpPr>
          <p:cNvPr id="1013" name="Connector 1013"/>
          <p:cNvCxnSpPr>
            <a:stCxn id="1011" idx="0"/>
            <a:endCxn id="1007" idx="0"/>
          </p:cNvCxnSpPr>
          <p:nvPr/>
        </p:nvCxnSpPr>
        <p:spPr>
          <a:xfrm flipV="1">
            <a:off x="5644560" y="2229715"/>
            <a:ext cx="1" cy="978849"/>
          </a:xfrm>
          <a:prstGeom prst="straightConnector1">
            <a:avLst/>
          </a:prstGeom>
          <a:ln w="19050">
            <a:solidFill>
              <a:srgbClr val="535353"/>
            </a:solidFill>
            <a:tailEnd type="triangle"/>
          </a:ln>
        </p:spPr>
      </p:cxnSp>
      <p:sp>
        <p:nvSpPr>
          <p:cNvPr id="1014" name="Shape 1014"/>
          <p:cNvSpPr/>
          <p:nvPr/>
        </p:nvSpPr>
        <p:spPr>
          <a:xfrm>
            <a:off x="8382449" y="1070650"/>
            <a:ext cx="65277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FFFFFF"/>
                </a:solidFill>
              </a:defRPr>
            </a:lvl1pPr>
          </a:lstStyle>
          <a:p>
            <a:pPr lvl="0">
              <a:defRPr sz="1800">
                <a:solidFill>
                  <a:srgbClr val="000000"/>
                </a:solidFill>
                <a:uFillTx/>
              </a:defRPr>
            </a:pPr>
            <a:r>
              <a:rPr sz="2100">
                <a:solidFill>
                  <a:srgbClr val="FFFFFF"/>
                </a:solidFill>
                <a:uFill>
                  <a:solidFill>
                    <a:srgbClr val="4D4D4D"/>
                  </a:solidFill>
                </a:uFill>
              </a:rPr>
              <a:t>IaaS</a:t>
            </a:r>
          </a:p>
        </p:txBody>
      </p:sp>
      <p:sp>
        <p:nvSpPr>
          <p:cNvPr id="1015" name="Shape 1015"/>
          <p:cNvSpPr/>
          <p:nvPr/>
        </p:nvSpPr>
        <p:spPr>
          <a:xfrm>
            <a:off x="1419729" y="1254548"/>
            <a:ext cx="1654684" cy="3257066"/>
          </a:xfrm>
          <a:prstGeom prst="roundRect">
            <a:avLst>
              <a:gd name="adj" fmla="val 10591"/>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016" name="CF_Logo_Square_White_HighRes.png"/>
          <p:cNvPicPr/>
          <p:nvPr/>
        </p:nvPicPr>
        <p:blipFill>
          <a:blip r:embed="rId9">
            <a:alphaModFix amt="88458"/>
            <a:extLst/>
          </a:blip>
          <a:stretch>
            <a:fillRect/>
          </a:stretch>
        </p:blipFill>
        <p:spPr>
          <a:xfrm>
            <a:off x="1845989" y="1427281"/>
            <a:ext cx="779276" cy="776163"/>
          </a:xfrm>
          <a:prstGeom prst="rect">
            <a:avLst/>
          </a:prstGeom>
          <a:ln w="12700">
            <a:miter lim="400000"/>
          </a:ln>
          <a:effectLst>
            <a:outerShdw blurRad="177800" dist="25400" dir="5400000" rotWithShape="0">
              <a:srgbClr val="FFFFFF">
                <a:alpha val="77870"/>
              </a:srgbClr>
            </a:outerShdw>
          </a:effectLst>
        </p:spPr>
      </p:pic>
      <p:pic>
        <p:nvPicPr>
          <p:cNvPr id="1017" name="pasted-image.png"/>
          <p:cNvPicPr/>
          <p:nvPr/>
        </p:nvPicPr>
        <p:blipFill>
          <a:blip r:embed="rId10">
            <a:extLst/>
          </a:blip>
          <a:stretch>
            <a:fillRect/>
          </a:stretch>
        </p:blipFill>
        <p:spPr>
          <a:xfrm>
            <a:off x="2286502" y="2954163"/>
            <a:ext cx="631429" cy="631429"/>
          </a:xfrm>
          <a:prstGeom prst="rect">
            <a:avLst/>
          </a:prstGeom>
          <a:ln w="12700">
            <a:miter lim="400000"/>
          </a:ln>
        </p:spPr>
      </p:pic>
      <p:pic>
        <p:nvPicPr>
          <p:cNvPr id="1018" name="pasted-image.png"/>
          <p:cNvPicPr/>
          <p:nvPr/>
        </p:nvPicPr>
        <p:blipFill>
          <a:blip r:embed="rId11">
            <a:extLst/>
          </a:blip>
          <a:stretch>
            <a:fillRect/>
          </a:stretch>
        </p:blipFill>
        <p:spPr>
          <a:xfrm>
            <a:off x="2300834" y="2228516"/>
            <a:ext cx="602765" cy="602765"/>
          </a:xfrm>
          <a:prstGeom prst="rect">
            <a:avLst/>
          </a:prstGeom>
          <a:ln w="12700">
            <a:miter lim="400000"/>
          </a:ln>
        </p:spPr>
      </p:pic>
      <p:pic>
        <p:nvPicPr>
          <p:cNvPr id="1019" name="pasted-image.png"/>
          <p:cNvPicPr/>
          <p:nvPr/>
        </p:nvPicPr>
        <p:blipFill>
          <a:blip r:embed="rId12">
            <a:extLst/>
          </a:blip>
          <a:stretch>
            <a:fillRect/>
          </a:stretch>
        </p:blipFill>
        <p:spPr>
          <a:xfrm>
            <a:off x="1565414" y="2228516"/>
            <a:ext cx="602901" cy="602901"/>
          </a:xfrm>
          <a:prstGeom prst="rect">
            <a:avLst/>
          </a:prstGeom>
          <a:ln w="12700">
            <a:miter lim="400000"/>
          </a:ln>
        </p:spPr>
      </p:pic>
      <p:pic>
        <p:nvPicPr>
          <p:cNvPr id="1020" name="pasted-image.png"/>
          <p:cNvPicPr/>
          <p:nvPr/>
        </p:nvPicPr>
        <p:blipFill>
          <a:blip r:embed="rId13">
            <a:extLst/>
          </a:blip>
          <a:stretch>
            <a:fillRect/>
          </a:stretch>
        </p:blipFill>
        <p:spPr>
          <a:xfrm>
            <a:off x="1551150" y="2946636"/>
            <a:ext cx="631429" cy="631429"/>
          </a:xfrm>
          <a:prstGeom prst="rect">
            <a:avLst/>
          </a:prstGeom>
          <a:ln w="12700">
            <a:miter lim="400000"/>
          </a:ln>
        </p:spPr>
      </p:pic>
      <p:pic>
        <p:nvPicPr>
          <p:cNvPr id="1021" name="pasted-image.png"/>
          <p:cNvPicPr/>
          <p:nvPr/>
        </p:nvPicPr>
        <p:blipFill>
          <a:blip r:embed="rId14">
            <a:extLst/>
          </a:blip>
          <a:stretch>
            <a:fillRect/>
          </a:stretch>
        </p:blipFill>
        <p:spPr>
          <a:xfrm>
            <a:off x="1414389" y="1081315"/>
            <a:ext cx="1656113" cy="415556"/>
          </a:xfrm>
          <a:prstGeom prst="rect">
            <a:avLst/>
          </a:prstGeom>
          <a:ln w="12700">
            <a:miter lim="400000"/>
          </a:ln>
        </p:spPr>
      </p:pic>
      <p:pic>
        <p:nvPicPr>
          <p:cNvPr id="1022" name="pasted-image.png"/>
          <p:cNvPicPr/>
          <p:nvPr/>
        </p:nvPicPr>
        <p:blipFill>
          <a:blip r:embed="rId15">
            <a:extLst/>
          </a:blip>
          <a:stretch>
            <a:fillRect/>
          </a:stretch>
        </p:blipFill>
        <p:spPr>
          <a:xfrm>
            <a:off x="1617944" y="3767037"/>
            <a:ext cx="497841" cy="497841"/>
          </a:xfrm>
          <a:prstGeom prst="rect">
            <a:avLst/>
          </a:prstGeom>
          <a:ln w="12700">
            <a:miter lim="400000"/>
          </a:ln>
        </p:spPr>
      </p:pic>
      <p:pic>
        <p:nvPicPr>
          <p:cNvPr id="1023" name="pasted-image.png"/>
          <p:cNvPicPr/>
          <p:nvPr/>
        </p:nvPicPr>
        <p:blipFill>
          <a:blip r:embed="rId16">
            <a:extLst/>
          </a:blip>
          <a:stretch>
            <a:fillRect/>
          </a:stretch>
        </p:blipFill>
        <p:spPr>
          <a:xfrm>
            <a:off x="2331549" y="3749257"/>
            <a:ext cx="533401" cy="5334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962"/>
                                        </p:tgtEl>
                                        <p:attrNameLst>
                                          <p:attrName>style.visibility</p:attrName>
                                        </p:attrNameLst>
                                      </p:cBhvr>
                                      <p:to>
                                        <p:strVal val="visible"/>
                                      </p:to>
                                    </p:set>
                                    <p:animEffect transition="in" filter="wipe(right)">
                                      <p:cBhvr>
                                        <p:cTn id="7" dur="500"/>
                                        <p:tgtEl>
                                          <p:spTgt spid="9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976"/>
                                        </p:tgtEl>
                                        <p:attrNameLst>
                                          <p:attrName>style.visibility</p:attrName>
                                        </p:attrNameLst>
                                      </p:cBhvr>
                                      <p:to>
                                        <p:strVal val="visible"/>
                                      </p:to>
                                    </p:set>
                                    <p:animEffect transition="in" filter="wipe(left)">
                                      <p:cBhvr>
                                        <p:cTn id="12" dur="500"/>
                                        <p:tgtEl>
                                          <p:spTgt spid="976"/>
                                        </p:tgtEl>
                                      </p:cBhvr>
                                    </p:animEffect>
                                  </p:childTnLst>
                                </p:cTn>
                              </p:par>
                            </p:childTnLst>
                          </p:cTn>
                        </p:par>
                        <p:par>
                          <p:cTn id="13" fill="hold">
                            <p:stCondLst>
                              <p:cond delay="500"/>
                            </p:stCondLst>
                            <p:childTnLst>
                              <p:par>
                                <p:cTn id="14" presetID="22" presetClass="entr" presetSubtype="8" fill="hold" grpId="3" nodeType="afterEffect">
                                  <p:stCondLst>
                                    <p:cond delay="0"/>
                                  </p:stCondLst>
                                  <p:iterate>
                                    <p:tmAbs val="0"/>
                                  </p:iterate>
                                  <p:childTnLst>
                                    <p:set>
                                      <p:cBhvr>
                                        <p:cTn id="15" fill="hold"/>
                                        <p:tgtEl>
                                          <p:spTgt spid="978"/>
                                        </p:tgtEl>
                                        <p:attrNameLst>
                                          <p:attrName>style.visibility</p:attrName>
                                        </p:attrNameLst>
                                      </p:cBhvr>
                                      <p:to>
                                        <p:strVal val="visible"/>
                                      </p:to>
                                    </p:set>
                                    <p:animEffect transition="in" filter="wipe(left)">
                                      <p:cBhvr>
                                        <p:cTn id="16" dur="500"/>
                                        <p:tgtEl>
                                          <p:spTgt spid="978"/>
                                        </p:tgtEl>
                                      </p:cBhvr>
                                    </p:animEffect>
                                  </p:childTnLst>
                                </p:cTn>
                              </p:par>
                            </p:childTnLst>
                          </p:cTn>
                        </p:par>
                        <p:par>
                          <p:cTn id="17" fill="hold">
                            <p:stCondLst>
                              <p:cond delay="1000"/>
                            </p:stCondLst>
                            <p:childTnLst>
                              <p:par>
                                <p:cTn id="18" presetID="22" presetClass="entr" presetSubtype="8" fill="hold" grpId="4" nodeType="afterEffect">
                                  <p:stCondLst>
                                    <p:cond delay="0"/>
                                  </p:stCondLst>
                                  <p:iterate>
                                    <p:tmAbs val="0"/>
                                  </p:iterate>
                                  <p:childTnLst>
                                    <p:set>
                                      <p:cBhvr>
                                        <p:cTn id="19" fill="hold"/>
                                        <p:tgtEl>
                                          <p:spTgt spid="1024"/>
                                        </p:tgtEl>
                                        <p:attrNameLst>
                                          <p:attrName>style.visibility</p:attrName>
                                        </p:attrNameLst>
                                      </p:cBhvr>
                                      <p:to>
                                        <p:strVal val="visible"/>
                                      </p:to>
                                    </p:set>
                                    <p:animEffect transition="in" filter="wipe(left)">
                                      <p:cBhvr>
                                        <p:cTn id="20" dur="500"/>
                                        <p:tgtEl>
                                          <p:spTgt spid="10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5" nodeType="clickEffect">
                                  <p:stCondLst>
                                    <p:cond delay="0"/>
                                  </p:stCondLst>
                                  <p:iterate>
                                    <p:tmAbs val="0"/>
                                  </p:iterate>
                                  <p:childTnLst>
                                    <p:set>
                                      <p:cBhvr>
                                        <p:cTn id="24" fill="hold"/>
                                        <p:tgtEl>
                                          <p:spTgt spid="989"/>
                                        </p:tgtEl>
                                        <p:attrNameLst>
                                          <p:attrName>style.visibility</p:attrName>
                                        </p:attrNameLst>
                                      </p:cBhvr>
                                      <p:to>
                                        <p:strVal val="visible"/>
                                      </p:to>
                                    </p:set>
                                    <p:animEffect transition="in" filter="wipe(left)">
                                      <p:cBhvr>
                                        <p:cTn id="25" dur="500"/>
                                        <p:tgtEl>
                                          <p:spTgt spid="989"/>
                                        </p:tgtEl>
                                      </p:cBhvr>
                                    </p:animEffect>
                                  </p:childTnLst>
                                </p:cTn>
                              </p:par>
                            </p:childTnLst>
                          </p:cTn>
                        </p:par>
                        <p:par>
                          <p:cTn id="26" fill="hold">
                            <p:stCondLst>
                              <p:cond delay="500"/>
                            </p:stCondLst>
                            <p:childTnLst>
                              <p:par>
                                <p:cTn id="27" presetID="10" presetClass="exit" presetSubtype="0" fill="hold" grpId="6" nodeType="afterEffect">
                                  <p:stCondLst>
                                    <p:cond delay="0"/>
                                  </p:stCondLst>
                                  <p:iterate>
                                    <p:tmAbs val="0"/>
                                  </p:iterate>
                                  <p:childTnLst>
                                    <p:animEffect transition="out" filter="fade">
                                      <p:cBhvr>
                                        <p:cTn id="28" dur="500" fill="hold"/>
                                        <p:tgtEl>
                                          <p:spTgt spid="989"/>
                                        </p:tgtEl>
                                      </p:cBhvr>
                                    </p:animEffect>
                                    <p:set>
                                      <p:cBhvr>
                                        <p:cTn id="29" fill="hold">
                                          <p:stCondLst>
                                            <p:cond delay="499"/>
                                          </p:stCondLst>
                                        </p:cTn>
                                        <p:tgtEl>
                                          <p:spTgt spid="989"/>
                                        </p:tgtEl>
                                        <p:attrNameLst>
                                          <p:attrName>style.visibility</p:attrName>
                                        </p:attrNameLst>
                                      </p:cBhvr>
                                      <p:to>
                                        <p:strVal val="hidden"/>
                                      </p:to>
                                    </p:set>
                                  </p:childTnLst>
                                </p:cTn>
                              </p:par>
                            </p:childTnLst>
                          </p:cTn>
                        </p:par>
                        <p:par>
                          <p:cTn id="30" fill="hold">
                            <p:stCondLst>
                              <p:cond delay="1000"/>
                            </p:stCondLst>
                            <p:childTnLst>
                              <p:par>
                                <p:cTn id="31" presetID="22" presetClass="entr" presetSubtype="8" fill="hold" grpId="7" nodeType="afterEffect">
                                  <p:stCondLst>
                                    <p:cond delay="0"/>
                                  </p:stCondLst>
                                  <p:iterate>
                                    <p:tmAbs val="0"/>
                                  </p:iterate>
                                  <p:childTnLst>
                                    <p:set>
                                      <p:cBhvr>
                                        <p:cTn id="32" fill="hold"/>
                                        <p:tgtEl>
                                          <p:spTgt spid="990"/>
                                        </p:tgtEl>
                                        <p:attrNameLst>
                                          <p:attrName>style.visibility</p:attrName>
                                        </p:attrNameLst>
                                      </p:cBhvr>
                                      <p:to>
                                        <p:strVal val="visible"/>
                                      </p:to>
                                    </p:set>
                                    <p:animEffect transition="in" filter="wipe(left)">
                                      <p:cBhvr>
                                        <p:cTn id="33" dur="500"/>
                                        <p:tgtEl>
                                          <p:spTgt spid="990"/>
                                        </p:tgtEl>
                                      </p:cBhvr>
                                    </p:animEffect>
                                  </p:childTnLst>
                                </p:cTn>
                              </p:par>
                            </p:childTnLst>
                          </p:cTn>
                        </p:par>
                        <p:par>
                          <p:cTn id="34" fill="hold">
                            <p:stCondLst>
                              <p:cond delay="1500"/>
                            </p:stCondLst>
                            <p:childTnLst>
                              <p:par>
                                <p:cTn id="35" presetID="22" presetClass="entr" presetSubtype="8" fill="hold" grpId="8" nodeType="afterEffect">
                                  <p:stCondLst>
                                    <p:cond delay="0"/>
                                  </p:stCondLst>
                                  <p:iterate>
                                    <p:tmAbs val="0"/>
                                  </p:iterate>
                                  <p:childTnLst>
                                    <p:set>
                                      <p:cBhvr>
                                        <p:cTn id="36" fill="hold"/>
                                        <p:tgtEl>
                                          <p:spTgt spid="995"/>
                                        </p:tgtEl>
                                        <p:attrNameLst>
                                          <p:attrName>style.visibility</p:attrName>
                                        </p:attrNameLst>
                                      </p:cBhvr>
                                      <p:to>
                                        <p:strVal val="visible"/>
                                      </p:to>
                                    </p:set>
                                    <p:animEffect transition="in" filter="wipe(left)">
                                      <p:cBhvr>
                                        <p:cTn id="37" dur="2000"/>
                                        <p:tgtEl>
                                          <p:spTgt spid="995"/>
                                        </p:tgtEl>
                                      </p:cBhvr>
                                    </p:animEffect>
                                  </p:childTnLst>
                                </p:cTn>
                              </p:par>
                            </p:childTnLst>
                          </p:cTn>
                        </p:par>
                        <p:par>
                          <p:cTn id="38" fill="hold">
                            <p:stCondLst>
                              <p:cond delay="3500"/>
                            </p:stCondLst>
                            <p:childTnLst>
                              <p:par>
                                <p:cTn id="39" presetID="22" presetClass="entr" presetSubtype="8" fill="hold" grpId="9" nodeType="afterEffect">
                                  <p:stCondLst>
                                    <p:cond delay="0"/>
                                  </p:stCondLst>
                                  <p:iterate>
                                    <p:tmAbs val="0"/>
                                  </p:iterate>
                                  <p:childTnLst>
                                    <p:set>
                                      <p:cBhvr>
                                        <p:cTn id="40" fill="hold"/>
                                        <p:tgtEl>
                                          <p:spTgt spid="1000"/>
                                        </p:tgtEl>
                                        <p:attrNameLst>
                                          <p:attrName>style.visibility</p:attrName>
                                        </p:attrNameLst>
                                      </p:cBhvr>
                                      <p:to>
                                        <p:strVal val="visible"/>
                                      </p:to>
                                    </p:set>
                                    <p:animEffect transition="in" filter="wipe(left)">
                                      <p:cBhvr>
                                        <p:cTn id="41" dur="2000"/>
                                        <p:tgtEl>
                                          <p:spTgt spid="1000"/>
                                        </p:tgtEl>
                                      </p:cBhvr>
                                    </p:animEffect>
                                  </p:childTnLst>
                                </p:cTn>
                              </p:par>
                            </p:childTnLst>
                          </p:cTn>
                        </p:par>
                        <p:par>
                          <p:cTn id="42" fill="hold">
                            <p:stCondLst>
                              <p:cond delay="5500"/>
                            </p:stCondLst>
                            <p:childTnLst>
                              <p:par>
                                <p:cTn id="43" presetID="22" presetClass="entr" presetSubtype="8" fill="hold" grpId="10" nodeType="afterEffect">
                                  <p:stCondLst>
                                    <p:cond delay="0"/>
                                  </p:stCondLst>
                                  <p:iterate>
                                    <p:tmAbs val="0"/>
                                  </p:iterate>
                                  <p:childTnLst>
                                    <p:set>
                                      <p:cBhvr>
                                        <p:cTn id="44" fill="hold"/>
                                        <p:tgtEl>
                                          <p:spTgt spid="1006"/>
                                        </p:tgtEl>
                                        <p:attrNameLst>
                                          <p:attrName>style.visibility</p:attrName>
                                        </p:attrNameLst>
                                      </p:cBhvr>
                                      <p:to>
                                        <p:strVal val="visible"/>
                                      </p:to>
                                    </p:set>
                                    <p:animEffect transition="in" filter="wipe(left)">
                                      <p:cBhvr>
                                        <p:cTn id="45" dur="2000"/>
                                        <p:tgtEl>
                                          <p:spTgt spid="100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11" nodeType="clickEffect">
                                  <p:stCondLst>
                                    <p:cond delay="0"/>
                                  </p:stCondLst>
                                  <p:iterate>
                                    <p:tmAbs val="0"/>
                                  </p:iterate>
                                  <p:childTnLst>
                                    <p:set>
                                      <p:cBhvr>
                                        <p:cTn id="49" fill="hold"/>
                                        <p:tgtEl>
                                          <p:spTgt spid="1025"/>
                                        </p:tgtEl>
                                        <p:attrNameLst>
                                          <p:attrName>style.visibility</p:attrName>
                                        </p:attrNameLst>
                                      </p:cBhvr>
                                      <p:to>
                                        <p:strVal val="visible"/>
                                      </p:to>
                                    </p:set>
                                    <p:animEffect transition="in" filter="wipe(right)">
                                      <p:cBhvr>
                                        <p:cTn id="50" dur="500"/>
                                        <p:tgtEl>
                                          <p:spTgt spid="1025"/>
                                        </p:tgtEl>
                                      </p:cBhvr>
                                    </p:animEffect>
                                  </p:childTnLst>
                                </p:cTn>
                              </p:par>
                            </p:childTnLst>
                          </p:cTn>
                        </p:par>
                        <p:par>
                          <p:cTn id="51" fill="hold">
                            <p:stCondLst>
                              <p:cond delay="500"/>
                            </p:stCondLst>
                            <p:childTnLst>
                              <p:par>
                                <p:cTn id="52" presetID="22" presetClass="entr" presetSubtype="2" fill="hold" grpId="12" nodeType="afterEffect">
                                  <p:stCondLst>
                                    <p:cond delay="0"/>
                                  </p:stCondLst>
                                  <p:iterate>
                                    <p:tmAbs val="0"/>
                                  </p:iterate>
                                  <p:childTnLst>
                                    <p:set>
                                      <p:cBhvr>
                                        <p:cTn id="53" fill="hold"/>
                                        <p:tgtEl>
                                          <p:spTgt spid="1026"/>
                                        </p:tgtEl>
                                        <p:attrNameLst>
                                          <p:attrName>style.visibility</p:attrName>
                                        </p:attrNameLst>
                                      </p:cBhvr>
                                      <p:to>
                                        <p:strVal val="visible"/>
                                      </p:to>
                                    </p:set>
                                    <p:animEffect transition="in" filter="wipe(right)">
                                      <p:cBhvr>
                                        <p:cTn id="54" dur="500"/>
                                        <p:tgtEl>
                                          <p:spTgt spid="1026"/>
                                        </p:tgtEl>
                                      </p:cBhvr>
                                    </p:animEffect>
                                  </p:childTnLst>
                                </p:cTn>
                              </p:par>
                            </p:childTnLst>
                          </p:cTn>
                        </p:par>
                        <p:par>
                          <p:cTn id="55" fill="hold">
                            <p:stCondLst>
                              <p:cond delay="1000"/>
                            </p:stCondLst>
                            <p:childTnLst>
                              <p:par>
                                <p:cTn id="56" presetID="22" presetClass="entr" presetSubtype="4" fill="hold" grpId="13" nodeType="afterEffect">
                                  <p:stCondLst>
                                    <p:cond delay="0"/>
                                  </p:stCondLst>
                                  <p:iterate>
                                    <p:tmAbs val="0"/>
                                  </p:iterate>
                                  <p:childTnLst>
                                    <p:set>
                                      <p:cBhvr>
                                        <p:cTn id="57" fill="hold"/>
                                        <p:tgtEl>
                                          <p:spTgt spid="1013"/>
                                        </p:tgtEl>
                                        <p:attrNameLst>
                                          <p:attrName>style.visibility</p:attrName>
                                        </p:attrNameLst>
                                      </p:cBhvr>
                                      <p:to>
                                        <p:strVal val="visible"/>
                                      </p:to>
                                    </p:set>
                                    <p:animEffect transition="in" filter="wipe(down)">
                                      <p:cBhvr>
                                        <p:cTn id="58" dur="500"/>
                                        <p:tgtEl>
                                          <p:spTgt spid="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1" animBg="1" advAuto="0"/>
      <p:bldP spid="1024" grpId="4" animBg="1" advAuto="0"/>
      <p:bldP spid="976" grpId="2" animBg="1" advAuto="0"/>
      <p:bldP spid="978" grpId="3" animBg="1" advAuto="0"/>
      <p:bldP spid="989" grpId="5" animBg="1" advAuto="0"/>
      <p:bldP spid="989" grpId="6" animBg="1" advAuto="0"/>
      <p:bldP spid="990" grpId="7" animBg="1" advAuto="0"/>
      <p:bldP spid="995" grpId="8" animBg="1" advAuto="0"/>
      <p:bldP spid="1000" grpId="9" animBg="1" advAuto="0"/>
      <p:bldP spid="1006" grpId="10" animBg="1" advAuto="0"/>
      <p:bldP spid="1025" grpId="11" animBg="1" advAuto="0"/>
      <p:bldP spid="1026" grpId="12" animBg="1" advAuto="0"/>
      <p:bldP spid="1013" grpId="13"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29" name="Shape 102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33</a:t>
            </a:fld>
            <a:endParaRPr sz="800">
              <a:solidFill>
                <a:srgbClr val="808080"/>
              </a:solidFill>
              <a:uFill>
                <a:solidFill>
                  <a:srgbClr val="808080"/>
                </a:solidFill>
              </a:uFill>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31" name="Shape 1031"/>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1" animBg="1" advAuto="0"/>
      <p:bldP spid="1051" grpId="2"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34</a:t>
            </a:fld>
            <a:endParaRPr sz="800">
              <a:solidFill>
                <a:srgbClr val="808080"/>
              </a:solidFill>
              <a:uFill>
                <a:solidFill>
                  <a:srgbClr val="808080"/>
                </a:solidFill>
              </a:uFill>
            </a:endParaRPr>
          </a:p>
        </p:txBody>
      </p:sp>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Orgs, Spaces, Users and Quotas</a:t>
            </a: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sp>
        <p:nvSpPr>
          <p:cNvPr id="1059" name="Shape 1059"/>
          <p:cNvSpPr/>
          <p:nvPr/>
        </p:nvSpPr>
        <p:spPr>
          <a:xfrm>
            <a:off x="9168" y="1233795"/>
            <a:ext cx="4121273" cy="3359754"/>
          </a:xfrm>
          <a:prstGeom prst="roundRect">
            <a:avLst>
              <a:gd name="adj" fmla="val 37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Organizations</a:t>
            </a:r>
          </a:p>
        </p:txBody>
      </p:sp>
      <p:sp>
        <p:nvSpPr>
          <p:cNvPr id="1061" name="Shape 1061"/>
          <p:cNvSpPr/>
          <p:nvPr/>
        </p:nvSpPr>
        <p:spPr>
          <a:xfrm>
            <a:off x="195505" y="1539169"/>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Logical division within a Pivotal CF install / Foundation.</a:t>
            </a:r>
          </a:p>
        </p:txBody>
      </p:sp>
      <p:sp>
        <p:nvSpPr>
          <p:cNvPr id="1062" name="Shape 1062"/>
          <p:cNvSpPr/>
          <p:nvPr/>
        </p:nvSpPr>
        <p:spPr>
          <a:xfrm>
            <a:off x="195505" y="2375781"/>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Each organization has its own users and assigned quota</a:t>
            </a:r>
          </a:p>
        </p:txBody>
      </p:sp>
      <p:sp>
        <p:nvSpPr>
          <p:cNvPr id="1063" name="Shape 1063"/>
          <p:cNvSpPr/>
          <p:nvPr/>
        </p:nvSpPr>
        <p:spPr>
          <a:xfrm>
            <a:off x="195505" y="3212393"/>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5419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059"/>
                                        </p:tgtEl>
                                        <p:attrNameLst>
                                          <p:attrName>style.visibility</p:attrName>
                                        </p:attrNameLst>
                                      </p:cBhvr>
                                      <p:to>
                                        <p:strVal val="visible"/>
                                      </p:to>
                                    </p:set>
                                    <p:animEffect transition="in" filter="wipe(right)">
                                      <p:cBhvr>
                                        <p:cTn id="7" dur="500"/>
                                        <p:tgtEl>
                                          <p:spTgt spid="105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type="lt">
                                    <p:tmAbs val="0"/>
                                  </p:iterate>
                                  <p:childTnLst>
                                    <p:set>
                                      <p:cBhvr>
                                        <p:cTn id="11" fill="hold"/>
                                        <p:tgtEl>
                                          <p:spTgt spid="106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type="lt">
                                    <p:tmAbs val="0"/>
                                  </p:iterate>
                                  <p:childTnLst>
                                    <p:set>
                                      <p:cBhvr>
                                        <p:cTn id="15" fill="hold"/>
                                        <p:tgtEl>
                                          <p:spTgt spid="10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4" nodeType="clickEffect">
                                  <p:stCondLst>
                                    <p:cond delay="0"/>
                                  </p:stCondLst>
                                  <p:iterate type="lt">
                                    <p:tmAbs val="0"/>
                                  </p:iterate>
                                  <p:childTnLst>
                                    <p:set>
                                      <p:cBhvr>
                                        <p:cTn id="19" fill="hold"/>
                                        <p:tgtEl>
                                          <p:spTgt spid="106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type="lt">
                                    <p:tmAbs val="0"/>
                                  </p:iterate>
                                  <p:childTnLst>
                                    <p:set>
                                      <p:cBhvr>
                                        <p:cTn id="23"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9" grpId="1" animBg="1" advAuto="0"/>
      <p:bldP spid="1061" grpId="2" animBg="1" advAuto="0"/>
      <p:bldP spid="1062" grpId="3" animBg="1" advAuto="0"/>
      <p:bldP spid="1063" grpId="4" animBg="1" advAuto="0"/>
      <p:bldP spid="1064" grpId="5"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sp>
        <p:nvSpPr>
          <p:cNvPr id="1068" name="Shape 1068"/>
          <p:cNvSpPr/>
          <p:nvPr/>
        </p:nvSpPr>
        <p:spPr>
          <a:xfrm>
            <a:off x="9168" y="1233795"/>
            <a:ext cx="4121273" cy="3382716"/>
          </a:xfrm>
          <a:prstGeom prst="roundRect">
            <a:avLst>
              <a:gd name="adj" fmla="val 3733"/>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Quotas and Plans</a:t>
            </a:r>
          </a:p>
        </p:txBody>
      </p:sp>
      <p:sp>
        <p:nvSpPr>
          <p:cNvPr id="1070" name="Shape 1070"/>
          <p:cNvSpPr/>
          <p:nvPr/>
        </p:nvSpPr>
        <p:spPr>
          <a:xfrm>
            <a:off x="195505" y="1378480"/>
            <a:ext cx="3492648" cy="110037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29756E"/>
                </a:solidFill>
              </a:rPr>
              <a:t>Different quota limits (e.g. “small”, “</a:t>
            </a:r>
            <a:r>
              <a:rPr sz="1600">
                <a:solidFill>
                  <a:srgbClr val="29756E"/>
                </a:solidFill>
              </a:rPr>
              <a:t>enterprise</a:t>
            </a:r>
            <a:r>
              <a:rPr sz="1700">
                <a:solidFill>
                  <a:srgbClr val="29756E"/>
                </a:solidFill>
              </a:rPr>
              <a:t>”, “default”, “runaway”) can be assigned per Organization </a:t>
            </a:r>
          </a:p>
        </p:txBody>
      </p:sp>
      <p:sp>
        <p:nvSpPr>
          <p:cNvPr id="1071" name="Shape 1071"/>
          <p:cNvSpPr/>
          <p:nvPr/>
        </p:nvSpPr>
        <p:spPr>
          <a:xfrm>
            <a:off x="220905"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29756E"/>
                </a:solidFill>
                <a:uFill>
                  <a:solidFill>
                    <a:srgbClr val="4D4D4D"/>
                  </a:solidFill>
                </a:uFill>
              </a:rPr>
              <a:t>Quota defines</a:t>
            </a:r>
          </a:p>
          <a:p>
            <a:pPr lvl="0">
              <a:defRPr>
                <a:solidFill>
                  <a:srgbClr val="000000"/>
                </a:solidFill>
                <a:uFillTx/>
              </a:defRPr>
            </a:pPr>
            <a:endParaRPr sz="1600">
              <a:solidFill>
                <a:srgbClr val="29756E"/>
              </a:solidFill>
              <a:uFill>
                <a:solidFill>
                  <a:srgbClr val="4D4D4D"/>
                </a:solidFill>
              </a:uFill>
            </a:endParaRPr>
          </a:p>
          <a:p>
            <a:pPr marL="160421" lvl="0" indent="-160421">
              <a:buSzPct val="100000"/>
              <a:buChar char="•"/>
              <a:defRPr>
                <a:solidFill>
                  <a:srgbClr val="000000"/>
                </a:solidFill>
                <a:uFillTx/>
              </a:defRPr>
            </a:pPr>
            <a:r>
              <a:rPr sz="1600">
                <a:solidFill>
                  <a:srgbClr val="29756E"/>
                </a:solidFill>
                <a:uFill>
                  <a:solidFill>
                    <a:srgbClr val="4D4D4D"/>
                  </a:solidFill>
                </a:uFill>
              </a:rPr>
              <a:t>Total Memory</a:t>
            </a:r>
          </a:p>
          <a:p>
            <a:pPr marL="160421" lvl="0" indent="-160421">
              <a:buSzPct val="100000"/>
              <a:buChar char="•"/>
              <a:defRPr>
                <a:solidFill>
                  <a:srgbClr val="000000"/>
                </a:solidFill>
                <a:uFillTx/>
              </a:defRPr>
            </a:pPr>
            <a:r>
              <a:rPr sz="1600">
                <a:solidFill>
                  <a:srgbClr val="29756E"/>
                </a:solidFill>
                <a:uFill>
                  <a:solidFill>
                    <a:srgbClr val="4D4D4D"/>
                  </a:solidFill>
                </a:uFill>
              </a:rPr>
              <a:t>Total # of Services</a:t>
            </a:r>
          </a:p>
          <a:p>
            <a:pPr marL="160421" lvl="0" indent="-160421">
              <a:buSzPct val="100000"/>
              <a:buChar char="•"/>
              <a:defRPr>
                <a:solidFill>
                  <a:srgbClr val="000000"/>
                </a:solidFill>
                <a:uFillTx/>
              </a:defRPr>
            </a:pPr>
            <a:r>
              <a:rPr sz="1600">
                <a:solidFill>
                  <a:srgbClr val="29756E"/>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404180" y="1525545"/>
            <a:ext cx="3732287" cy="279921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068"/>
                                        </p:tgtEl>
                                        <p:attrNameLst>
                                          <p:attrName>style.visibility</p:attrName>
                                        </p:attrNameLst>
                                      </p:cBhvr>
                                      <p:to>
                                        <p:strVal val="visible"/>
                                      </p:to>
                                    </p:set>
                                    <p:animEffect transition="in" filter="wipe(right)">
                                      <p:cBhvr>
                                        <p:cTn id="7" dur="500"/>
                                        <p:tgtEl>
                                          <p:spTgt spid="10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type="lt">
                                    <p:tmAbs val="0"/>
                                  </p:iterate>
                                  <p:childTnLst>
                                    <p:set>
                                      <p:cBhvr>
                                        <p:cTn id="11" fill="hold"/>
                                        <p:tgtEl>
                                          <p:spTgt spid="107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type="lt">
                                    <p:tmAbs val="0"/>
                                  </p:iterate>
                                  <p:childTnLst>
                                    <p:set>
                                      <p:cBhvr>
                                        <p:cTn id="15"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8" grpId="1" animBg="1" advAuto="0"/>
      <p:bldP spid="1070" grpId="2" animBg="1" advAuto="0"/>
      <p:bldP spid="1071" grpId="3"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37</a:t>
            </a:fld>
            <a:endParaRPr sz="800">
              <a:solidFill>
                <a:srgbClr val="808080"/>
              </a:solidFill>
              <a:uFill>
                <a:solidFill>
                  <a:srgbClr val="808080"/>
                </a:solidFill>
              </a:uFill>
            </a:endParaRPr>
          </a:p>
        </p:txBody>
      </p:sp>
      <p:sp>
        <p:nvSpPr>
          <p:cNvPr id="1075" name="Shape 1075"/>
          <p:cNvSpPr/>
          <p:nvPr/>
        </p:nvSpPr>
        <p:spPr>
          <a:xfrm>
            <a:off x="9168" y="1233795"/>
            <a:ext cx="4121273" cy="3382716"/>
          </a:xfrm>
          <a:prstGeom prst="roundRect">
            <a:avLst>
              <a:gd name="adj" fmla="val 3733"/>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Spaces</a:t>
            </a:r>
          </a:p>
        </p:txBody>
      </p:sp>
      <p:sp>
        <p:nvSpPr>
          <p:cNvPr id="1077" name="Shape 1077"/>
          <p:cNvSpPr/>
          <p:nvPr/>
        </p:nvSpPr>
        <p:spPr>
          <a:xfrm>
            <a:off x="195505" y="1378480"/>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Logical sub-division within an organization</a:t>
            </a:r>
          </a:p>
        </p:txBody>
      </p:sp>
      <p:sp>
        <p:nvSpPr>
          <p:cNvPr id="1078" name="Shape 1078"/>
          <p:cNvSpPr/>
          <p:nvPr/>
        </p:nvSpPr>
        <p:spPr>
          <a:xfrm>
            <a:off x="195505" y="3098859"/>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Services and Applications are created / specified per Space</a:t>
            </a:r>
          </a:p>
        </p:txBody>
      </p:sp>
      <p:sp>
        <p:nvSpPr>
          <p:cNvPr id="1079" name="Shape 1079"/>
          <p:cNvSpPr/>
          <p:nvPr/>
        </p:nvSpPr>
        <p:spPr>
          <a:xfrm>
            <a:off x="195505" y="2173753"/>
            <a:ext cx="3492648" cy="9991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Users authorized at an organization level can have different roles per space</a:t>
            </a:r>
          </a:p>
        </p:txBody>
      </p:sp>
      <p:pic>
        <p:nvPicPr>
          <p:cNvPr id="1080" name="pasted-image.pdf"/>
          <p:cNvPicPr/>
          <p:nvPr/>
        </p:nvPicPr>
        <p:blipFill>
          <a:blip r:embed="rId2">
            <a:extLst/>
          </a:blip>
          <a:stretch>
            <a:fillRect/>
          </a:stretch>
        </p:blipFill>
        <p:spPr>
          <a:xfrm>
            <a:off x="4809692" y="1326663"/>
            <a:ext cx="2408142" cy="2868829"/>
          </a:xfrm>
          <a:prstGeom prst="rect">
            <a:avLst/>
          </a:prstGeom>
          <a:ln w="12700">
            <a:miter lim="400000"/>
          </a:ln>
        </p:spPr>
      </p:pic>
      <p:sp>
        <p:nvSpPr>
          <p:cNvPr id="1081" name="Shape 1081"/>
          <p:cNvSpPr/>
          <p:nvPr/>
        </p:nvSpPr>
        <p:spPr>
          <a:xfrm>
            <a:off x="195505" y="3896964"/>
            <a:ext cx="3492648" cy="7705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Same Service can have different meanings per space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075"/>
                                        </p:tgtEl>
                                        <p:attrNameLst>
                                          <p:attrName>style.visibility</p:attrName>
                                        </p:attrNameLst>
                                      </p:cBhvr>
                                      <p:to>
                                        <p:strVal val="visible"/>
                                      </p:to>
                                    </p:set>
                                    <p:animEffect transition="in" filter="wipe(right)">
                                      <p:cBhvr>
                                        <p:cTn id="7" dur="500"/>
                                        <p:tgtEl>
                                          <p:spTgt spid="107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type="lt">
                                    <p:tmAbs val="0"/>
                                  </p:iterate>
                                  <p:childTnLst>
                                    <p:set>
                                      <p:cBhvr>
                                        <p:cTn id="11" fill="hold"/>
                                        <p:tgtEl>
                                          <p:spTgt spid="107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type="lt">
                                    <p:tmAbs val="0"/>
                                  </p:iterate>
                                  <p:childTnLst>
                                    <p:set>
                                      <p:cBhvr>
                                        <p:cTn id="15" fill="hold"/>
                                        <p:tgtEl>
                                          <p:spTgt spid="107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4" nodeType="clickEffect">
                                  <p:stCondLst>
                                    <p:cond delay="0"/>
                                  </p:stCondLst>
                                  <p:iterate type="lt">
                                    <p:tmAbs val="0"/>
                                  </p:iterate>
                                  <p:childTnLst>
                                    <p:set>
                                      <p:cBhvr>
                                        <p:cTn id="19" fill="hold"/>
                                        <p:tgtEl>
                                          <p:spTgt spid="107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type="lt">
                                    <p:tmAbs val="0"/>
                                  </p:iterate>
                                  <p:childTnLst>
                                    <p:set>
                                      <p:cBhvr>
                                        <p:cTn id="23"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 grpId="1" animBg="1" advAuto="0"/>
      <p:bldP spid="1077" grpId="2" animBg="1" advAuto="0"/>
      <p:bldP spid="1078" grpId="4" animBg="1" advAuto="0"/>
      <p:bldP spid="1079" grpId="3" animBg="1" advAuto="0"/>
      <p:bldP spid="1081" grpId="5"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4751905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90" name="Shape 109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39</a:t>
            </a:fld>
            <a:endParaRPr sz="800">
              <a:solidFill>
                <a:srgbClr val="808080"/>
              </a:solidFill>
              <a:uFill>
                <a:solidFill>
                  <a:srgbClr val="808080"/>
                </a:solidFill>
              </a:uFill>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92" name="Shape 1092"/>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931457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 name="Shape 111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40</a:t>
            </a:fld>
            <a:endParaRPr sz="800">
              <a:solidFill>
                <a:srgbClr val="808080"/>
              </a:solidFill>
              <a:uFill>
                <a:solidFill>
                  <a:srgbClr val="808080"/>
                </a:solidFill>
              </a:uFill>
            </a:endParaRPr>
          </a:p>
        </p:txBody>
      </p:sp>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839764"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a:solidFill>
                  <a:srgbClr val="4D4D4D"/>
                </a:solidFill>
                <a:uFill>
                  <a:solidFill>
                    <a:srgbClr val="4D4D4D"/>
                  </a:solidFill>
                </a:uFill>
              </a:rPr>
              <a:t>How do I know when to scale DEAs?</a:t>
            </a: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75438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a:solidFill>
                  <a:srgbClr val="4D4D4D"/>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9739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a:solidFill>
                  <a:srgbClr val="4D4D4D"/>
                </a:solidFill>
                <a:uFill>
                  <a:solidFill>
                    <a:srgbClr val="4D4D4D"/>
                  </a:solidFill>
                </a:uFill>
              </a:rPr>
              <a:t>What is the current load of my Cloud Controllers?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1" animBg="1" advAuto="0"/>
      <p:bldP spid="1121" grpId="2" animBg="1" advAuto="0"/>
      <p:bldP spid="1123" grpId="3"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Shape 112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41</a:t>
            </a:fld>
            <a:endParaRPr sz="800">
              <a:solidFill>
                <a:srgbClr val="808080"/>
              </a:solidFill>
              <a:uFill>
                <a:solidFill>
                  <a:srgbClr val="808080"/>
                </a:solidFill>
              </a:uFill>
            </a:endParaRPr>
          </a:p>
        </p:txBody>
      </p:sp>
      <p:sp>
        <p:nvSpPr>
          <p:cNvPr id="1126" name="Shape 112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sp>
        <p:nvSpPr>
          <p:cNvPr id="1127" name="Shape 1127"/>
          <p:cNvSpPr/>
          <p:nvPr/>
        </p:nvSpPr>
        <p:spPr>
          <a:xfrm>
            <a:off x="9168" y="1233795"/>
            <a:ext cx="4121273" cy="3382716"/>
          </a:xfrm>
          <a:prstGeom prst="roundRect">
            <a:avLst>
              <a:gd name="adj" fmla="val 3733"/>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128" name="Shape 1128"/>
          <p:cNvSpPr/>
          <p:nvPr/>
        </p:nvSpPr>
        <p:spPr>
          <a:xfrm>
            <a:off x="195505" y="1378480"/>
            <a:ext cx="3492648" cy="10610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29756E"/>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4475776" y="876789"/>
            <a:ext cx="3201197" cy="3658510"/>
          </a:xfrm>
          <a:prstGeom prst="rect">
            <a:avLst/>
          </a:prstGeom>
          <a:ln w="12700">
            <a:miter lim="400000"/>
          </a:ln>
        </p:spPr>
      </p:pic>
      <p:sp>
        <p:nvSpPr>
          <p:cNvPr id="1130" name="Shape 1130"/>
          <p:cNvSpPr/>
          <p:nvPr/>
        </p:nvSpPr>
        <p:spPr>
          <a:xfrm>
            <a:off x="195505" y="2435047"/>
            <a:ext cx="3492648" cy="5419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DEAs</a:t>
            </a:r>
          </a:p>
        </p:txBody>
      </p:sp>
      <p:sp>
        <p:nvSpPr>
          <p:cNvPr id="1131" name="Shape 1131"/>
          <p:cNvSpPr/>
          <p:nvPr/>
        </p:nvSpPr>
        <p:spPr>
          <a:xfrm>
            <a:off x="195505" y="2828664"/>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Cloud Controllers</a:t>
            </a:r>
          </a:p>
        </p:txBody>
      </p:sp>
      <p:sp>
        <p:nvSpPr>
          <p:cNvPr id="1132" name="Shape 1132"/>
          <p:cNvSpPr/>
          <p:nvPr/>
        </p:nvSpPr>
        <p:spPr>
          <a:xfrm>
            <a:off x="195505" y="3170520"/>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Routers</a:t>
            </a:r>
          </a:p>
        </p:txBody>
      </p:sp>
      <p:sp>
        <p:nvSpPr>
          <p:cNvPr id="1133" name="Shape 1133"/>
          <p:cNvSpPr/>
          <p:nvPr/>
        </p:nvSpPr>
        <p:spPr>
          <a:xfrm>
            <a:off x="195505" y="3532099"/>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Health Managers</a:t>
            </a:r>
          </a:p>
        </p:txBody>
      </p:sp>
      <p:sp>
        <p:nvSpPr>
          <p:cNvPr id="1134" name="Shape 1134"/>
          <p:cNvSpPr/>
          <p:nvPr/>
        </p:nvSpPr>
        <p:spPr>
          <a:xfrm>
            <a:off x="195505" y="3936256"/>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NATS, UAA, Login Server,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127"/>
                                        </p:tgtEl>
                                        <p:attrNameLst>
                                          <p:attrName>style.visibility</p:attrName>
                                        </p:attrNameLst>
                                      </p:cBhvr>
                                      <p:to>
                                        <p:strVal val="visible"/>
                                      </p:to>
                                    </p:set>
                                    <p:animEffect transition="in" filter="wipe(right)">
                                      <p:cBhvr>
                                        <p:cTn id="7" dur="500"/>
                                        <p:tgtEl>
                                          <p:spTgt spid="1127"/>
                                        </p:tgtEl>
                                      </p:cBhvr>
                                    </p:animEffect>
                                  </p:childTnLst>
                                </p:cTn>
                              </p:par>
                            </p:childTnLst>
                          </p:cTn>
                        </p:par>
                        <p:par>
                          <p:cTn id="8" fill="hold">
                            <p:stCondLst>
                              <p:cond delay="500"/>
                            </p:stCondLst>
                            <p:childTnLst>
                              <p:par>
                                <p:cTn id="9" presetID="1" presetClass="entr" presetSubtype="0" fill="hold" grpId="2" nodeType="afterEffect">
                                  <p:stCondLst>
                                    <p:cond delay="0"/>
                                  </p:stCondLst>
                                  <p:iterate type="lt">
                                    <p:tmAbs val="0"/>
                                  </p:iterate>
                                  <p:childTnLst>
                                    <p:set>
                                      <p:cBhvr>
                                        <p:cTn id="10" fill="hold"/>
                                        <p:tgtEl>
                                          <p:spTgt spid="1128"/>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3" nodeType="afterEffect">
                                  <p:stCondLst>
                                    <p:cond delay="0"/>
                                  </p:stCondLst>
                                  <p:iterate type="lt">
                                    <p:tmAbs val="0"/>
                                  </p:iterate>
                                  <p:childTnLst>
                                    <p:set>
                                      <p:cBhvr>
                                        <p:cTn id="13" fill="hold"/>
                                        <p:tgtEl>
                                          <p:spTgt spid="1130"/>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4" nodeType="afterEffect">
                                  <p:stCondLst>
                                    <p:cond delay="0"/>
                                  </p:stCondLst>
                                  <p:iterate type="lt">
                                    <p:tmAbs val="0"/>
                                  </p:iterate>
                                  <p:childTnLst>
                                    <p:set>
                                      <p:cBhvr>
                                        <p:cTn id="16" fill="hold"/>
                                        <p:tgtEl>
                                          <p:spTgt spid="1131"/>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5" nodeType="afterEffect">
                                  <p:stCondLst>
                                    <p:cond delay="0"/>
                                  </p:stCondLst>
                                  <p:iterate type="lt">
                                    <p:tmAbs val="0"/>
                                  </p:iterate>
                                  <p:childTnLst>
                                    <p:set>
                                      <p:cBhvr>
                                        <p:cTn id="19" fill="hold"/>
                                        <p:tgtEl>
                                          <p:spTgt spid="1132"/>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6" nodeType="afterEffect">
                                  <p:stCondLst>
                                    <p:cond delay="0"/>
                                  </p:stCondLst>
                                  <p:iterate type="lt">
                                    <p:tmAbs val="0"/>
                                  </p:iterate>
                                  <p:childTnLst>
                                    <p:set>
                                      <p:cBhvr>
                                        <p:cTn id="22" fill="hold"/>
                                        <p:tgtEl>
                                          <p:spTgt spid="1133"/>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7" nodeType="afterEffect">
                                  <p:stCondLst>
                                    <p:cond delay="0"/>
                                  </p:stCondLst>
                                  <p:iterate type="lt">
                                    <p:tmAbs val="0"/>
                                  </p:iterate>
                                  <p:childTnLst>
                                    <p:set>
                                      <p:cBhvr>
                                        <p:cTn id="25"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 grpId="1" animBg="1" advAuto="0"/>
      <p:bldP spid="1128" grpId="2" animBg="1" advAuto="0"/>
      <p:bldP spid="1130" grpId="3" animBg="1" advAuto="0"/>
      <p:bldP spid="1131" grpId="4" animBg="1" advAuto="0"/>
      <p:bldP spid="1132" grpId="5" animBg="1" advAuto="0"/>
      <p:bldP spid="1133" grpId="6" animBg="1" advAuto="0"/>
      <p:bldP spid="1134" grpId="7"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4" name="CF_Logo_Square_White_HighRes.png"/>
          <p:cNvPicPr/>
          <p:nvPr/>
        </p:nvPicPr>
        <p:blipFill>
          <a:blip r:embed="rId2">
            <a:alphaModFix amt="88458"/>
            <a:extLst/>
          </a:blip>
          <a:stretch>
            <a:fillRect/>
          </a:stretch>
        </p:blipFill>
        <p:spPr>
          <a:xfrm>
            <a:off x="7485194" y="950374"/>
            <a:ext cx="1142090" cy="1137528"/>
          </a:xfrm>
          <a:prstGeom prst="rect">
            <a:avLst/>
          </a:prstGeom>
          <a:ln w="12700">
            <a:miter lim="400000"/>
          </a:ln>
          <a:effectLst>
            <a:outerShdw blurRad="177800" dist="25400" dir="5400000" rotWithShape="0">
              <a:srgbClr val="FFFFFF">
                <a:alpha val="77870"/>
              </a:srgbClr>
            </a:outerShdw>
          </a:effectLst>
        </p:spPr>
      </p:pic>
      <p:sp>
        <p:nvSpPr>
          <p:cNvPr id="1155" name="Shape 115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42</a:t>
            </a:fld>
            <a:endParaRPr sz="800">
              <a:solidFill>
                <a:srgbClr val="808080"/>
              </a:solidFill>
              <a:uFill>
                <a:solidFill>
                  <a:srgbClr val="808080"/>
                </a:solidFill>
              </a:uFill>
            </a:endParaRPr>
          </a:p>
        </p:txBody>
      </p:sp>
      <p:sp>
        <p:nvSpPr>
          <p:cNvPr id="1156" name="Shape 115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blip>
          <a:stretch>
            <a:fillRect/>
          </a:stretch>
        </p:blipFill>
        <p:spPr>
          <a:xfrm>
            <a:off x="4953103" y="2149995"/>
            <a:ext cx="3644796" cy="2140595"/>
          </a:xfrm>
          <a:prstGeom prst="rect">
            <a:avLst/>
          </a:prstGeom>
          <a:ln w="12700">
            <a:miter lim="400000"/>
          </a:ln>
        </p:spPr>
      </p:pic>
      <p:sp>
        <p:nvSpPr>
          <p:cNvPr id="1169" name="Shape 1169"/>
          <p:cNvSpPr/>
          <p:nvPr/>
        </p:nvSpPr>
        <p:spPr>
          <a:xfrm>
            <a:off x="5667404" y="2708839"/>
            <a:ext cx="1108097" cy="5114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9050">
            <a:solidFill>
              <a:srgbClr val="535353"/>
            </a:solidFill>
            <a:tailEnd type="triangle"/>
          </a:ln>
        </p:spPr>
        <p:txBody>
          <a:bodyPr/>
          <a:lstStyle/>
          <a:p>
            <a:pPr lvl="0"/>
            <a:endParaRPr/>
          </a:p>
        </p:txBody>
      </p:sp>
      <p:sp>
        <p:nvSpPr>
          <p:cNvPr id="1160" name="Shape 1160"/>
          <p:cNvSpPr/>
          <p:nvPr/>
        </p:nvSpPr>
        <p:spPr>
          <a:xfrm flipH="1">
            <a:off x="3962201" y="2785188"/>
            <a:ext cx="880733" cy="283833"/>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1" name="Shape 1161"/>
          <p:cNvSpPr/>
          <p:nvPr/>
        </p:nvSpPr>
        <p:spPr>
          <a:xfrm flipH="1">
            <a:off x="3962201" y="3289663"/>
            <a:ext cx="884628" cy="1"/>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2" name="Shape 1162"/>
          <p:cNvSpPr/>
          <p:nvPr/>
        </p:nvSpPr>
        <p:spPr>
          <a:xfrm flipH="1" flipV="1">
            <a:off x="3961547" y="3511929"/>
            <a:ext cx="881825" cy="355542"/>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381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1"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2434723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172" name="Shape 117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44</a:t>
            </a:fld>
            <a:endParaRPr sz="800">
              <a:solidFill>
                <a:srgbClr val="808080"/>
              </a:solidFill>
              <a:uFill>
                <a:solidFill>
                  <a:srgbClr val="808080"/>
                </a:solidFill>
              </a:uFill>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174" name="Shape 1174"/>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2"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2" animBg="1" advAuto="0"/>
      <p:bldP spid="1197" grpId="1"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Shape 11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45</a:t>
            </a:fld>
            <a:endParaRPr sz="800">
              <a:solidFill>
                <a:srgbClr val="808080"/>
              </a:solidFill>
              <a:uFill>
                <a:solidFill>
                  <a:srgbClr val="808080"/>
                </a:solidFill>
              </a:uFill>
            </a:endParaRPr>
          </a:p>
        </p:txBody>
      </p:sp>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201" name="Shape 1201"/>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Application Instance</a:t>
            </a:r>
          </a:p>
          <a:p>
            <a:pPr lvl="0" defTabSz="457200">
              <a:lnSpc>
                <a:spcPct val="200000"/>
              </a:lnSpc>
              <a:defRPr>
                <a:solidFill>
                  <a:srgbClr val="000000"/>
                </a:solidFill>
                <a:uFillTx/>
              </a:defRPr>
            </a:pPr>
            <a:r>
              <a:rPr sz="2400">
                <a:solidFill>
                  <a:srgbClr val="29756E"/>
                </a:solidFill>
              </a:rPr>
              <a:t> Platform Processes</a:t>
            </a:r>
          </a:p>
          <a:p>
            <a:pPr lvl="0" defTabSz="457200">
              <a:lnSpc>
                <a:spcPct val="200000"/>
              </a:lnSpc>
              <a:defRPr>
                <a:solidFill>
                  <a:srgbClr val="000000"/>
                </a:solidFill>
                <a:uFillTx/>
              </a:defRPr>
            </a:pPr>
            <a:r>
              <a:rPr sz="2400">
                <a:solidFill>
                  <a:srgbClr val="29756E"/>
                </a:solidFill>
              </a:rPr>
              <a:t> Platform VMs</a:t>
            </a:r>
          </a:p>
          <a:p>
            <a:pPr lvl="0" defTabSz="457200">
              <a:lnSpc>
                <a:spcPct val="200000"/>
              </a:lnSpc>
              <a:defRPr>
                <a:solidFill>
                  <a:srgbClr val="000000"/>
                </a:solidFill>
                <a:uFillTx/>
              </a:defRPr>
            </a:pPr>
            <a:r>
              <a:rPr sz="2400">
                <a:solidFill>
                  <a:srgbClr val="29756E"/>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Shape 120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46</a:t>
            </a:fld>
            <a:endParaRPr sz="800">
              <a:solidFill>
                <a:srgbClr val="808080"/>
              </a:solidFill>
              <a:uFill>
                <a:solidFill>
                  <a:srgbClr val="808080"/>
                </a:solidFill>
              </a:uFill>
            </a:endParaRPr>
          </a:p>
        </p:txBody>
      </p:sp>
      <p:sp>
        <p:nvSpPr>
          <p:cNvPr id="1206" name="Shape 1206"/>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207" name="Shape 1207"/>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208"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9" name="Shape 1209"/>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Application Instance</a:t>
            </a:r>
          </a:p>
          <a:p>
            <a:pPr lvl="0" defTabSz="457200">
              <a:lnSpc>
                <a:spcPct val="200000"/>
              </a:lnSpc>
              <a:defRPr>
                <a:solidFill>
                  <a:srgbClr val="000000"/>
                </a:solidFill>
                <a:uFillTx/>
              </a:defRPr>
            </a:pPr>
            <a:r>
              <a:rPr sz="2400">
                <a:solidFill>
                  <a:srgbClr val="29756E"/>
                </a:solidFill>
              </a:rPr>
              <a:t> </a:t>
            </a:r>
            <a:r>
              <a:rPr sz="2400">
                <a:solidFill>
                  <a:srgbClr val="A7A7A7"/>
                </a:solidFill>
              </a:rPr>
              <a:t>Platform Processes</a:t>
            </a:r>
          </a:p>
          <a:p>
            <a:pPr lvl="0" defTabSz="457200">
              <a:lnSpc>
                <a:spcPct val="200000"/>
              </a:lnSpc>
              <a:defRPr>
                <a:solidFill>
                  <a:srgbClr val="000000"/>
                </a:solidFill>
                <a:uFillTx/>
              </a:defRPr>
            </a:pPr>
            <a:r>
              <a:rPr sz="2400">
                <a:solidFill>
                  <a:srgbClr val="A7A7A7"/>
                </a:solidFill>
              </a:rPr>
              <a:t> Platform VMs</a:t>
            </a:r>
          </a:p>
          <a:p>
            <a:pPr lvl="0" defTabSz="457200">
              <a:lnSpc>
                <a:spcPct val="200000"/>
              </a:lnSpc>
              <a:defRPr>
                <a:solidFill>
                  <a:srgbClr val="000000"/>
                </a:solidFill>
                <a:uFillTx/>
              </a:defRPr>
            </a:pPr>
            <a:r>
              <a:rPr sz="2400">
                <a:solidFill>
                  <a:srgbClr val="A7A7A7"/>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637752" y="971550"/>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96" name="Rounded Rectangle 95"/>
          <p:cNvSpPr/>
          <p:nvPr/>
        </p:nvSpPr>
        <p:spPr bwMode="auto">
          <a:xfrm rot="16200000">
            <a:off x="214099"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5" name="Title 1"/>
          <p:cNvSpPr>
            <a:spLocks noGrp="1"/>
          </p:cNvSpPr>
          <p:nvPr>
            <p:ph type="title"/>
          </p:nvPr>
        </p:nvSpPr>
        <p:spPr>
          <a:xfrm>
            <a:off x="366717" y="325440"/>
            <a:ext cx="8410575" cy="460375"/>
          </a:xfrm>
        </p:spPr>
        <p:txBody>
          <a:bodyPr/>
          <a:lstStyle/>
          <a:p>
            <a:r>
              <a:rPr lang="en-US" sz="2800" dirty="0">
                <a:solidFill>
                  <a:srgbClr val="29756E"/>
                </a:solidFill>
                <a:uFill>
                  <a:solidFill>
                    <a:srgbClr val="2C95DD"/>
                  </a:solidFill>
                </a:uFill>
              </a:rPr>
              <a:t>App Instance HA</a:t>
            </a:r>
            <a:endParaRPr lang="en-US" sz="2800" i="1" dirty="0">
              <a:solidFill>
                <a:srgbClr val="006661"/>
              </a:solidFill>
            </a:endParaRPr>
          </a:p>
        </p:txBody>
      </p:sp>
      <p:sp>
        <p:nvSpPr>
          <p:cNvPr id="10" name="Rounded Rectangle 9"/>
          <p:cNvSpPr>
            <a:spLocks noChangeArrowheads="1"/>
          </p:cNvSpPr>
          <p:nvPr/>
        </p:nvSpPr>
        <p:spPr bwMode="auto">
          <a:xfrm>
            <a:off x="2286000" y="1538734"/>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12" name="Oval 194"/>
          <p:cNvSpPr/>
          <p:nvPr/>
        </p:nvSpPr>
        <p:spPr>
          <a:xfrm>
            <a:off x="2349509" y="165273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2" name="Group 12"/>
          <p:cNvGrpSpPr/>
          <p:nvPr/>
        </p:nvGrpSpPr>
        <p:grpSpPr>
          <a:xfrm>
            <a:off x="4038600" y="1538734"/>
            <a:ext cx="1533402" cy="443726"/>
            <a:chOff x="5181600" y="2326964"/>
            <a:chExt cx="1533402" cy="443726"/>
          </a:xfrm>
        </p:grpSpPr>
        <p:sp>
          <p:nvSpPr>
            <p:cNvPr id="14" name="Rounded Rectangle 13"/>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5"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6" name="Rounded Rectangle 15"/>
          <p:cNvSpPr>
            <a:spLocks noChangeArrowheads="1"/>
          </p:cNvSpPr>
          <p:nvPr/>
        </p:nvSpPr>
        <p:spPr bwMode="auto">
          <a:xfrm>
            <a:off x="6685883" y="153873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Health Manager</a:t>
            </a:r>
            <a:endParaRPr lang="en-US" sz="1200" b="1" dirty="0">
              <a:solidFill>
                <a:srgbClr val="FFFFFF"/>
              </a:solidFill>
              <a:latin typeface="Arial"/>
            </a:endParaRPr>
          </a:p>
        </p:txBody>
      </p:sp>
      <p:sp>
        <p:nvSpPr>
          <p:cNvPr id="17" name="Heart 16"/>
          <p:cNvSpPr/>
          <p:nvPr/>
        </p:nvSpPr>
        <p:spPr>
          <a:xfrm>
            <a:off x="6739351" y="1670717"/>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3" name="Group 17"/>
          <p:cNvGrpSpPr/>
          <p:nvPr/>
        </p:nvGrpSpPr>
        <p:grpSpPr>
          <a:xfrm>
            <a:off x="7436578" y="1093417"/>
            <a:ext cx="979755" cy="416992"/>
            <a:chOff x="6586863" y="1121740"/>
            <a:chExt cx="979755" cy="416992"/>
          </a:xfrm>
        </p:grpSpPr>
        <p:sp>
          <p:nvSpPr>
            <p:cNvPr id="19" name="Rounded Rectangle 67"/>
            <p:cNvSpPr/>
            <p:nvPr/>
          </p:nvSpPr>
          <p:spPr>
            <a:xfrm>
              <a:off x="6937291" y="1121740"/>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0" name="TextBox 19"/>
            <p:cNvSpPr txBox="1"/>
            <p:nvPr/>
          </p:nvSpPr>
          <p:spPr>
            <a:xfrm>
              <a:off x="6586863" y="1284816"/>
              <a:ext cx="97975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grpSp>
      <p:grpSp>
        <p:nvGrpSpPr>
          <p:cNvPr id="4" name="Group 20"/>
          <p:cNvGrpSpPr/>
          <p:nvPr/>
        </p:nvGrpSpPr>
        <p:grpSpPr>
          <a:xfrm>
            <a:off x="6489402" y="1093417"/>
            <a:ext cx="1045309" cy="416992"/>
            <a:chOff x="5639687" y="1121740"/>
            <a:chExt cx="1045309" cy="416992"/>
          </a:xfrm>
        </p:grpSpPr>
        <p:sp>
          <p:nvSpPr>
            <p:cNvPr id="22"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23" name="TextBox 22"/>
            <p:cNvSpPr txBox="1"/>
            <p:nvPr/>
          </p:nvSpPr>
          <p:spPr>
            <a:xfrm>
              <a:off x="5639687" y="1284816"/>
              <a:ext cx="1045309"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24" name="Rounded Rectangle 23"/>
          <p:cNvSpPr>
            <a:spLocks noChangeArrowheads="1"/>
          </p:cNvSpPr>
          <p:nvPr/>
        </p:nvSpPr>
        <p:spPr bwMode="auto">
          <a:xfrm>
            <a:off x="4038600" y="2305111"/>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Messaging</a:t>
            </a:r>
            <a:br>
              <a:rPr lang="en-US" sz="1200" b="1" dirty="0" smtClean="0">
                <a:solidFill>
                  <a:srgbClr val="FFFFFF"/>
                </a:solidFill>
                <a:latin typeface="Arial"/>
              </a:rPr>
            </a:br>
            <a:r>
              <a:rPr lang="en-US" sz="1200" b="1" dirty="0" smtClean="0">
                <a:solidFill>
                  <a:srgbClr val="FFFFFF"/>
                </a:solidFill>
                <a:latin typeface="Arial"/>
              </a:rPr>
              <a:t>(NATS)</a:t>
            </a:r>
            <a:endParaRPr lang="en-US" sz="1200" b="1" dirty="0">
              <a:solidFill>
                <a:srgbClr val="FFFFFF"/>
              </a:solidFill>
              <a:latin typeface="Arial"/>
            </a:endParaRPr>
          </a:p>
        </p:txBody>
      </p:sp>
      <p:sp>
        <p:nvSpPr>
          <p:cNvPr id="25" name="Teardrop 133"/>
          <p:cNvSpPr/>
          <p:nvPr/>
        </p:nvSpPr>
        <p:spPr>
          <a:xfrm rot="11254553">
            <a:off x="4094833" y="2426122"/>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8" name="Group 25"/>
          <p:cNvGrpSpPr/>
          <p:nvPr/>
        </p:nvGrpSpPr>
        <p:grpSpPr>
          <a:xfrm>
            <a:off x="3057295" y="3441842"/>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9" name="Group 28"/>
          <p:cNvGrpSpPr/>
          <p:nvPr/>
        </p:nvGrpSpPr>
        <p:grpSpPr>
          <a:xfrm>
            <a:off x="4249009" y="3441842"/>
            <a:ext cx="1099435" cy="781049"/>
            <a:chOff x="5412945" y="3105151"/>
            <a:chExt cx="1099435" cy="781049"/>
          </a:xfrm>
        </p:grpSpPr>
        <p:sp>
          <p:nvSpPr>
            <p:cNvPr id="30" name="Rounded Rectangle 29"/>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31"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3" name="Group 31"/>
          <p:cNvGrpSpPr/>
          <p:nvPr/>
        </p:nvGrpSpPr>
        <p:grpSpPr>
          <a:xfrm>
            <a:off x="5440723" y="3441842"/>
            <a:ext cx="1099435" cy="781049"/>
            <a:chOff x="5412945" y="3105151"/>
            <a:chExt cx="1099435" cy="781049"/>
          </a:xfrm>
        </p:grpSpPr>
        <p:sp>
          <p:nvSpPr>
            <p:cNvPr id="33" name="Rounded Rectangle 3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3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50" name="Straight Connector 49"/>
          <p:cNvCxnSpPr>
            <a:stCxn id="10" idx="3"/>
            <a:endCxn id="14" idx="1"/>
          </p:cNvCxnSpPr>
          <p:nvPr/>
        </p:nvCxnSpPr>
        <p:spPr>
          <a:xfrm>
            <a:off x="3819402" y="176059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7" idx="0"/>
          </p:cNvCxnSpPr>
          <p:nvPr/>
        </p:nvCxnSpPr>
        <p:spPr>
          <a:xfrm flipV="1">
            <a:off x="3607009" y="2748837"/>
            <a:ext cx="440882"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ardrop 59"/>
          <p:cNvSpPr/>
          <p:nvPr/>
        </p:nvSpPr>
        <p:spPr>
          <a:xfrm rot="18900000">
            <a:off x="3542288" y="39613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ectangle 41"/>
          <p:cNvSpPr/>
          <p:nvPr/>
        </p:nvSpPr>
        <p:spPr>
          <a:xfrm rot="5400000">
            <a:off x="3427174" y="3511510"/>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2"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18" name="Group 65"/>
          <p:cNvGrpSpPr/>
          <p:nvPr/>
        </p:nvGrpSpPr>
        <p:grpSpPr>
          <a:xfrm>
            <a:off x="4322936" y="3809543"/>
            <a:ext cx="1000038" cy="382603"/>
            <a:chOff x="3551645" y="3809541"/>
            <a:chExt cx="1000038" cy="382603"/>
          </a:xfrm>
        </p:grpSpPr>
        <p:sp>
          <p:nvSpPr>
            <p:cNvPr id="63" name="Teardrop 62"/>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4"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5"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69" name="Straight Arrow Connector 68"/>
          <p:cNvCxnSpPr>
            <a:stCxn id="30" idx="0"/>
            <a:endCxn id="24" idx="2"/>
          </p:cNvCxnSpPr>
          <p:nvPr/>
        </p:nvCxnSpPr>
        <p:spPr>
          <a:xfrm flipV="1">
            <a:off x="4798723" y="2748837"/>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3" idx="0"/>
          </p:cNvCxnSpPr>
          <p:nvPr/>
        </p:nvCxnSpPr>
        <p:spPr>
          <a:xfrm flipH="1" flipV="1">
            <a:off x="5572006" y="2748837"/>
            <a:ext cx="418435"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Curved Connector 74"/>
          <p:cNvCxnSpPr>
            <a:endCxn id="16" idx="2"/>
          </p:cNvCxnSpPr>
          <p:nvPr/>
        </p:nvCxnSpPr>
        <p:spPr>
          <a:xfrm flipV="1">
            <a:off x="5572002" y="1982458"/>
            <a:ext cx="1880582" cy="428826"/>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5572006" y="1642751"/>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5572006" y="1900018"/>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4" idx="3"/>
            <a:endCxn id="16" idx="1"/>
          </p:cNvCxnSpPr>
          <p:nvPr/>
        </p:nvCxnSpPr>
        <p:spPr>
          <a:xfrm>
            <a:off x="5572006" y="1760595"/>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4" idx="2"/>
            <a:endCxn id="24" idx="0"/>
          </p:cNvCxnSpPr>
          <p:nvPr/>
        </p:nvCxnSpPr>
        <p:spPr>
          <a:xfrm>
            <a:off x="4805301" y="1982460"/>
            <a:ext cx="0" cy="3226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Curved Connector 85"/>
          <p:cNvCxnSpPr>
            <a:stCxn id="24" idx="3"/>
          </p:cNvCxnSpPr>
          <p:nvPr/>
        </p:nvCxnSpPr>
        <p:spPr>
          <a:xfrm>
            <a:off x="5572002" y="2526972"/>
            <a:ext cx="752598" cy="914868"/>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Teardrop 88"/>
          <p:cNvSpPr/>
          <p:nvPr/>
        </p:nvSpPr>
        <p:spPr>
          <a:xfrm rot="18900000">
            <a:off x="3539931" y="172037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11" name="Teardrop 10"/>
          <p:cNvSpPr/>
          <p:nvPr/>
        </p:nvSpPr>
        <p:spPr>
          <a:xfrm rot="18900000">
            <a:off x="3536896" y="172037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83" name="Rectangle 41"/>
          <p:cNvSpPr/>
          <p:nvPr/>
        </p:nvSpPr>
        <p:spPr>
          <a:xfrm rot="5400000">
            <a:off x="5799138" y="3511850"/>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0" name="Rounded Rectangle 9"/>
          <p:cNvSpPr/>
          <p:nvPr/>
        </p:nvSpPr>
        <p:spPr>
          <a:xfrm>
            <a:off x="6318333" y="3883522"/>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93" name="Straight Arrow Connector 92"/>
          <p:cNvCxnSpPr/>
          <p:nvPr/>
        </p:nvCxnSpPr>
        <p:spPr>
          <a:xfrm flipH="1" flipV="1">
            <a:off x="5362788" y="2748837"/>
            <a:ext cx="418435"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24" idx="1"/>
          </p:cNvCxnSpPr>
          <p:nvPr/>
        </p:nvCxnSpPr>
        <p:spPr>
          <a:xfrm flipH="1">
            <a:off x="1962150" y="2526972"/>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pic>
        <p:nvPicPr>
          <p:cNvPr id="54"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6"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213801643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down)">
                                      <p:cBhvr>
                                        <p:cTn id="12" dur="500"/>
                                        <p:tgtEl>
                                          <p:spTgt spid="55"/>
                                        </p:tgtEl>
                                      </p:cBhvr>
                                    </p:animEffect>
                                  </p:childTnLst>
                                </p:cTn>
                              </p:par>
                            </p:childTnLst>
                          </p:cTn>
                        </p:par>
                        <p:par>
                          <p:cTn id="13" fill="hold">
                            <p:stCondLst>
                              <p:cond delay="500"/>
                            </p:stCondLst>
                            <p:childTnLst>
                              <p:par>
                                <p:cTn id="14" presetID="22" presetClass="entr" presetSubtype="4" fill="hold" nodeType="afterEffect">
                                  <p:stCondLst>
                                    <p:cond delay="50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down)">
                                      <p:cBhvr>
                                        <p:cTn id="20" dur="500"/>
                                        <p:tgtEl>
                                          <p:spTgt spid="7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left)">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right)">
                                      <p:cBhvr>
                                        <p:cTn id="35" dur="500"/>
                                        <p:tgtEl>
                                          <p:spTgt spid="77"/>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left)">
                                      <p:cBhvr>
                                        <p:cTn id="39" dur="500"/>
                                        <p:tgtEl>
                                          <p:spTgt spid="80"/>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wipe(right)">
                                      <p:cBhvr>
                                        <p:cTn id="48" dur="500"/>
                                        <p:tgtEl>
                                          <p:spTgt spid="7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wipe(up)">
                                      <p:cBhvr>
                                        <p:cTn id="53" dur="500"/>
                                        <p:tgtEl>
                                          <p:spTgt spid="8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wipe(up)">
                                      <p:cBhvr>
                                        <p:cTn id="58" dur="500"/>
                                        <p:tgtEl>
                                          <p:spTgt spid="86"/>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childTnLst>
                          </p:cTn>
                        </p:par>
                        <p:par>
                          <p:cTn id="63" fill="hold">
                            <p:stCondLst>
                              <p:cond delay="1000"/>
                            </p:stCondLst>
                            <p:childTnLst>
                              <p:par>
                                <p:cTn id="64" presetID="42" presetClass="path" presetSubtype="0" accel="50000" decel="50000" fill="hold" grpId="0" nodeType="afterEffect">
                                  <p:stCondLst>
                                    <p:cond delay="0"/>
                                  </p:stCondLst>
                                  <p:childTnLst>
                                    <p:animMotion origin="layout" path="M 3.88889E-6 -2.71605E-6 L 0.26354 0.42778 " pathEditMode="relative" rAng="0" ptsTypes="AA">
                                      <p:cBhvr>
                                        <p:cTn id="65" dur="2000" fill="hold"/>
                                        <p:tgtEl>
                                          <p:spTgt spid="11"/>
                                        </p:tgtEl>
                                        <p:attrNameLst>
                                          <p:attrName>ppt_x</p:attrName>
                                          <p:attrName>ppt_y</p:attrName>
                                        </p:attrNameLst>
                                      </p:cBhvr>
                                      <p:rCtr x="13177" y="21389"/>
                                    </p:animMotion>
                                  </p:childTnLst>
                                </p:cTn>
                              </p:par>
                            </p:childTnLst>
                          </p:cTn>
                        </p:par>
                        <p:par>
                          <p:cTn id="66" fill="hold">
                            <p:stCondLst>
                              <p:cond delay="3000"/>
                            </p:stCondLst>
                            <p:childTnLst>
                              <p:par>
                                <p:cTn id="67" presetID="16" presetClass="entr" presetSubtype="21" fill="hold" grpId="0" nodeType="after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barn(inVertical)">
                                      <p:cBhvr>
                                        <p:cTn id="69" dur="500"/>
                                        <p:tgtEl>
                                          <p:spTgt spid="90"/>
                                        </p:tgtEl>
                                      </p:cBhvr>
                                    </p:animEffect>
                                  </p:childTnLst>
                                </p:cTn>
                              </p:par>
                            </p:childTnLst>
                          </p:cTn>
                        </p:par>
                        <p:par>
                          <p:cTn id="70" fill="hold">
                            <p:stCondLst>
                              <p:cond delay="3500"/>
                            </p:stCondLst>
                            <p:childTnLst>
                              <p:par>
                                <p:cTn id="71" presetID="22" presetClass="entr" presetSubtype="4" fill="hold" nodeType="after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wipe(down)">
                                      <p:cBhvr>
                                        <p:cTn id="73" dur="500"/>
                                        <p:tgtEl>
                                          <p:spTgt spid="93"/>
                                        </p:tgtEl>
                                      </p:cBhvr>
                                    </p:animEffect>
                                  </p:childTnLst>
                                </p:cTn>
                              </p:par>
                            </p:childTnLst>
                          </p:cTn>
                        </p:par>
                        <p:par>
                          <p:cTn id="74" fill="hold">
                            <p:stCondLst>
                              <p:cond delay="4000"/>
                            </p:stCondLst>
                            <p:childTnLst>
                              <p:par>
                                <p:cTn id="75" presetID="22" presetClass="entr" presetSubtype="2" fill="hold" nodeType="afterEffect">
                                  <p:stCondLst>
                                    <p:cond delay="0"/>
                                  </p:stCondLst>
                                  <p:childTnLst>
                                    <p:set>
                                      <p:cBhvr>
                                        <p:cTn id="76" dur="1" fill="hold">
                                          <p:stCondLst>
                                            <p:cond delay="0"/>
                                          </p:stCondLst>
                                        </p:cTn>
                                        <p:tgtEl>
                                          <p:spTgt spid="95"/>
                                        </p:tgtEl>
                                        <p:attrNameLst>
                                          <p:attrName>style.visibility</p:attrName>
                                        </p:attrNameLst>
                                      </p:cBhvr>
                                      <p:to>
                                        <p:strVal val="visible"/>
                                      </p:to>
                                    </p:set>
                                    <p:animEffect transition="in" filter="wipe(right)">
                                      <p:cBhvr>
                                        <p:cTn id="7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3" grpId="0" animBg="1"/>
      <p:bldP spid="9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 name="Shape 126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48</a:t>
            </a:fld>
            <a:endParaRPr sz="800">
              <a:solidFill>
                <a:srgbClr val="808080"/>
              </a:solidFill>
              <a:uFill>
                <a:solidFill>
                  <a:srgbClr val="808080"/>
                </a:solidFill>
              </a:uFill>
            </a:endParaRPr>
          </a:p>
        </p:txBody>
      </p:sp>
      <p:sp>
        <p:nvSpPr>
          <p:cNvPr id="1266" name="Shape 1266"/>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267" name="Shape 1267"/>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268"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69" name="Shape 1269"/>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t>
            </a:r>
            <a:r>
              <a:rPr sz="2400">
                <a:solidFill>
                  <a:srgbClr val="A7A7A7"/>
                </a:solidFill>
              </a:rPr>
              <a:t>Application Instance</a:t>
            </a:r>
            <a:endParaRPr sz="2400">
              <a:solidFill>
                <a:srgbClr val="29756E"/>
              </a:solidFill>
            </a:endParaRPr>
          </a:p>
          <a:p>
            <a:pPr lvl="0" defTabSz="457200">
              <a:lnSpc>
                <a:spcPct val="200000"/>
              </a:lnSpc>
              <a:defRPr>
                <a:solidFill>
                  <a:srgbClr val="000000"/>
                </a:solidFill>
                <a:uFillTx/>
              </a:defRPr>
            </a:pPr>
            <a:r>
              <a:rPr sz="2400">
                <a:solidFill>
                  <a:srgbClr val="29756E"/>
                </a:solidFill>
              </a:rPr>
              <a:t> Platform Processes</a:t>
            </a:r>
            <a:endParaRPr sz="2400">
              <a:solidFill>
                <a:srgbClr val="A7A7A7"/>
              </a:solidFill>
            </a:endParaRPr>
          </a:p>
          <a:p>
            <a:pPr lvl="0" defTabSz="457200">
              <a:lnSpc>
                <a:spcPct val="200000"/>
              </a:lnSpc>
              <a:defRPr>
                <a:solidFill>
                  <a:srgbClr val="000000"/>
                </a:solidFill>
                <a:uFillTx/>
              </a:defRPr>
            </a:pPr>
            <a:r>
              <a:rPr sz="2400">
                <a:solidFill>
                  <a:srgbClr val="A7A7A7"/>
                </a:solidFill>
              </a:rPr>
              <a:t> Platform VMs</a:t>
            </a:r>
          </a:p>
          <a:p>
            <a:pPr lvl="0" defTabSz="457200">
              <a:lnSpc>
                <a:spcPct val="200000"/>
              </a:lnSpc>
              <a:defRPr>
                <a:solidFill>
                  <a:srgbClr val="000000"/>
                </a:solidFill>
                <a:uFillTx/>
              </a:defRPr>
            </a:pPr>
            <a:r>
              <a:rPr sz="2400">
                <a:solidFill>
                  <a:srgbClr val="A7A7A7"/>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 name="Shape 1271"/>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272" name="Shape 127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49</a:t>
            </a:fld>
            <a:endParaRPr sz="800">
              <a:solidFill>
                <a:srgbClr val="808080"/>
              </a:solidFill>
              <a:uFill>
                <a:solidFill>
                  <a:srgbClr val="808080"/>
                </a:solidFill>
              </a:uFill>
            </a:endParaRPr>
          </a:p>
        </p:txBody>
      </p:sp>
      <p:sp>
        <p:nvSpPr>
          <p:cNvPr id="1273" name="Shape 127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274" name="Shape 1274"/>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275" name="Shape 1275"/>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6" name="Shape 1276"/>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7" name="Shape 1277"/>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278" name="Shape 1278"/>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79" name="Shape 1279"/>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280" name="Shape 1280"/>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281"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282" name="Shape 1282"/>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283" name="Shape 1283"/>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284" name="Shape 1284"/>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5" name="Shape 1285"/>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286"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287" name="Shape 1287"/>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88" name="Shape 1288"/>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9" name="Shape 1289"/>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290"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291" name="Shape 1291"/>
          <p:cNvSpPr/>
          <p:nvPr/>
        </p:nvSpPr>
        <p:spPr>
          <a:xfrm>
            <a:off x="6787493" y="3738723"/>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sp>
        <p:nvSpPr>
          <p:cNvPr id="1292" name="Shape 1292"/>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93" name="Shape 1293"/>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grpSp>
        <p:nvGrpSpPr>
          <p:cNvPr id="1297" name="Group 1297"/>
          <p:cNvGrpSpPr/>
          <p:nvPr/>
        </p:nvGrpSpPr>
        <p:grpSpPr>
          <a:xfrm>
            <a:off x="5668000" y="3665679"/>
            <a:ext cx="2199589" cy="682399"/>
            <a:chOff x="0" y="0"/>
            <a:chExt cx="2199587" cy="682397"/>
          </a:xfrm>
        </p:grpSpPr>
        <p:sp>
          <p:nvSpPr>
            <p:cNvPr id="1294" name="Shape 1294"/>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295" name="Shape 1295"/>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296"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298" name="Shape 1298"/>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299"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300" name="Shape 130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0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302" name="Shape 1302"/>
          <p:cNvSpPr/>
          <p:nvPr/>
        </p:nvSpPr>
        <p:spPr>
          <a:xfrm>
            <a:off x="5524853" y="3975716"/>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pic>
        <p:nvPicPr>
          <p:cNvPr id="1303" name="Picture 1302"/>
          <p:cNvPicPr/>
          <p:nvPr/>
        </p:nvPicPr>
        <p:blipFill>
          <a:blip r:embed="rId6">
            <a:extLst/>
          </a:blip>
          <a:stretch>
            <a:fillRect/>
          </a:stretch>
        </p:blipFill>
        <p:spPr>
          <a:xfrm>
            <a:off x="6223375" y="3218802"/>
            <a:ext cx="1014461" cy="343576"/>
          </a:xfrm>
          <a:prstGeom prst="rect">
            <a:avLst/>
          </a:prstGeom>
        </p:spPr>
      </p:pic>
      <p:pic>
        <p:nvPicPr>
          <p:cNvPr id="1305" name="Picture 1304"/>
          <p:cNvPicPr/>
          <p:nvPr/>
        </p:nvPicPr>
        <p:blipFill>
          <a:blip r:embed="rId6">
            <a:extLst/>
          </a:blip>
          <a:stretch>
            <a:fillRect/>
          </a:stretch>
        </p:blipFill>
        <p:spPr>
          <a:xfrm>
            <a:off x="6167431" y="2454060"/>
            <a:ext cx="1014462" cy="343575"/>
          </a:xfrm>
          <a:prstGeom prst="rect">
            <a:avLst/>
          </a:prstGeom>
        </p:spPr>
      </p:pic>
      <p:sp>
        <p:nvSpPr>
          <p:cNvPr id="1307" name="Shape 130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08" name="Shape 130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12" name="Group 1312"/>
          <p:cNvGrpSpPr/>
          <p:nvPr/>
        </p:nvGrpSpPr>
        <p:grpSpPr>
          <a:xfrm>
            <a:off x="6214271" y="3949199"/>
            <a:ext cx="1023565" cy="343576"/>
            <a:chOff x="0" y="-34502"/>
            <a:chExt cx="1023564" cy="343574"/>
          </a:xfrm>
        </p:grpSpPr>
        <p:pic>
          <p:nvPicPr>
            <p:cNvPr id="1309" name="Picture 1308"/>
            <p:cNvPicPr/>
            <p:nvPr/>
          </p:nvPicPr>
          <p:blipFill>
            <a:blip r:embed="rId6">
              <a:extLst/>
            </a:blip>
            <a:stretch>
              <a:fillRect/>
            </a:stretch>
          </p:blipFill>
          <p:spPr>
            <a:xfrm>
              <a:off x="9103" y="-34503"/>
              <a:ext cx="1014462" cy="343576"/>
            </a:xfrm>
            <a:prstGeom prst="rect">
              <a:avLst/>
            </a:prstGeom>
            <a:effectLst/>
          </p:spPr>
        </p:pic>
        <p:sp>
          <p:nvSpPr>
            <p:cNvPr id="1311" name="Shape 1311"/>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sp>
        <p:nvSpPr>
          <p:cNvPr id="1313" name="Shape 1313"/>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4" name="Shape 1314"/>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5" name="Shape 1315"/>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319" name="Group 1319"/>
          <p:cNvGrpSpPr/>
          <p:nvPr/>
        </p:nvGrpSpPr>
        <p:grpSpPr>
          <a:xfrm>
            <a:off x="5643511" y="1400829"/>
            <a:ext cx="2199588" cy="682399"/>
            <a:chOff x="0" y="0"/>
            <a:chExt cx="2199587" cy="682397"/>
          </a:xfrm>
        </p:grpSpPr>
        <p:sp>
          <p:nvSpPr>
            <p:cNvPr id="1316" name="Shape 1316"/>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17" name="Shape 1317"/>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DEA</a:t>
              </a:r>
            </a:p>
          </p:txBody>
        </p:sp>
        <p:pic>
          <p:nvPicPr>
            <p:cNvPr id="1318"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20" name="Shape 1320"/>
          <p:cNvSpPr/>
          <p:nvPr/>
        </p:nvSpPr>
        <p:spPr>
          <a:xfrm>
            <a:off x="5524853" y="1711844"/>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21" name="Shape 1321"/>
          <p:cNvSpPr/>
          <p:nvPr/>
        </p:nvSpPr>
        <p:spPr>
          <a:xfrm>
            <a:off x="6214271" y="1722687"/>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322" name="Picture 1321"/>
          <p:cNvPicPr/>
          <p:nvPr/>
        </p:nvPicPr>
        <p:blipFill>
          <a:blip r:embed="rId6">
            <a:extLst/>
          </a:blip>
          <a:stretch>
            <a:fillRect/>
          </a:stretch>
        </p:blipFill>
        <p:spPr>
          <a:xfrm>
            <a:off x="6167431" y="1692368"/>
            <a:ext cx="1014462" cy="343575"/>
          </a:xfrm>
          <a:prstGeom prst="rect">
            <a:avLst/>
          </a:prstGeom>
        </p:spPr>
      </p:pic>
      <p:pic>
        <p:nvPicPr>
          <p:cNvPr id="1324" name="pasted-image.png"/>
          <p:cNvPicPr/>
          <p:nvPr/>
        </p:nvPicPr>
        <p:blipFill>
          <a:blip r:embed="rId7">
            <a:extLst/>
          </a:blip>
          <a:stretch>
            <a:fillRect/>
          </a:stretch>
        </p:blipFill>
        <p:spPr>
          <a:xfrm>
            <a:off x="407700" y="907526"/>
            <a:ext cx="1767996" cy="443631"/>
          </a:xfrm>
          <a:prstGeom prst="rect">
            <a:avLst/>
          </a:prstGeom>
          <a:ln w="12700">
            <a:miter lim="400000"/>
          </a:ln>
        </p:spPr>
      </p:pic>
      <p:cxnSp>
        <p:nvCxnSpPr>
          <p:cNvPr id="1325" name="Connector 1325"/>
          <p:cNvCxnSpPr>
            <a:stCxn id="1302" idx="0"/>
            <a:endCxn id="1300" idx="0"/>
          </p:cNvCxnSpPr>
          <p:nvPr/>
        </p:nvCxnSpPr>
        <p:spPr>
          <a:xfrm flipH="1" flipV="1">
            <a:off x="3064034" y="3456673"/>
            <a:ext cx="2776810" cy="656093"/>
          </a:xfrm>
          <a:prstGeom prst="straightConnector1">
            <a:avLst/>
          </a:prstGeom>
          <a:ln w="19050">
            <a:solidFill>
              <a:srgbClr val="535353"/>
            </a:solidFill>
            <a:tailEnd type="triangle"/>
          </a:ln>
        </p:spPr>
      </p:cxnSp>
      <p:cxnSp>
        <p:nvCxnSpPr>
          <p:cNvPr id="1326" name="Connector 1326"/>
          <p:cNvCxnSpPr>
            <a:stCxn id="1300" idx="0"/>
            <a:endCxn id="1280" idx="0"/>
          </p:cNvCxnSpPr>
          <p:nvPr/>
        </p:nvCxnSpPr>
        <p:spPr>
          <a:xfrm flipH="1">
            <a:off x="1266037" y="3456673"/>
            <a:ext cx="1797998" cy="438646"/>
          </a:xfrm>
          <a:prstGeom prst="straightConnector1">
            <a:avLst/>
          </a:prstGeom>
          <a:ln w="19050">
            <a:solidFill>
              <a:srgbClr val="535353"/>
            </a:solidFill>
            <a:tailEnd type="triangle"/>
          </a:ln>
        </p:spPr>
      </p:cxnSp>
      <p:sp>
        <p:nvSpPr>
          <p:cNvPr id="1330" name="Shape 133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28" name="Picture 1327"/>
          <p:cNvPicPr/>
          <p:nvPr/>
        </p:nvPicPr>
        <p:blipFill>
          <a:blip r:embed="rId8">
            <a:extLst/>
          </a:blip>
          <a:stretch>
            <a:fillRect/>
          </a:stretch>
        </p:blipFill>
        <p:spPr>
          <a:xfrm>
            <a:off x="5652917" y="3641448"/>
            <a:ext cx="2229755" cy="74188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1328"/>
                                        </p:tgtEl>
                                        <p:attrNameLst>
                                          <p:attrName>style.visibility</p:attrName>
                                        </p:attrNameLst>
                                      </p:cBhvr>
                                      <p:to>
                                        <p:strVal val="visible"/>
                                      </p:to>
                                    </p:set>
                                    <p:animEffect transition="in" filter="wipe(left)">
                                      <p:cBhvr>
                                        <p:cTn id="7" dur="1000"/>
                                        <p:tgtEl>
                                          <p:spTgt spid="1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8"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5377991" y="875343"/>
            <a:ext cx="3270889" cy="2679992"/>
            <a:chOff x="555532" y="1194207"/>
            <a:chExt cx="3836046" cy="3143052"/>
          </a:xfrm>
        </p:grpSpPr>
        <p:sp>
          <p:nvSpPr>
            <p:cNvPr id="65" name="Rounded Rectangle 64"/>
            <p:cNvSpPr/>
            <p:nvPr/>
          </p:nvSpPr>
          <p:spPr bwMode="auto">
            <a:xfrm>
              <a:off x="558264" y="1194207"/>
              <a:ext cx="3826986" cy="319281"/>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Dynamic Router</a:t>
              </a:r>
            </a:p>
          </p:txBody>
        </p:sp>
        <p:sp>
          <p:nvSpPr>
            <p:cNvPr id="67" name="Oval 42"/>
            <p:cNvSpPr/>
            <p:nvPr/>
          </p:nvSpPr>
          <p:spPr>
            <a:xfrm>
              <a:off x="3379971" y="1238326"/>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8" name="Rounded Rectangle 67"/>
            <p:cNvSpPr/>
            <p:nvPr/>
          </p:nvSpPr>
          <p:spPr bwMode="auto">
            <a:xfrm>
              <a:off x="558264" y="1541790"/>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rPr>
                <a:t>Cloud Controller</a:t>
              </a:r>
            </a:p>
          </p:txBody>
        </p:sp>
        <p:sp>
          <p:nvSpPr>
            <p:cNvPr id="73" name="Rounded Rectangle 72"/>
            <p:cNvSpPr/>
            <p:nvPr/>
          </p:nvSpPr>
          <p:spPr bwMode="auto">
            <a:xfrm>
              <a:off x="558264" y="1891079"/>
              <a:ext cx="1890368" cy="319930"/>
            </a:xfrm>
            <a:prstGeom prst="roundRect">
              <a:avLst>
                <a:gd name="adj" fmla="val 9038"/>
              </a:avLst>
            </a:prstGeom>
            <a:solidFill>
              <a:srgbClr val="1C7B70"/>
            </a:solidFill>
            <a:ln w="41275">
              <a:no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UAA/Login Servers</a:t>
              </a:r>
              <a:endParaRPr lang="en-US" sz="1200" dirty="0">
                <a:solidFill>
                  <a:prstClr val="white">
                    <a:lumMod val="95000"/>
                  </a:prstClr>
                </a:solidFill>
                <a:latin typeface="Calibri"/>
                <a:ea typeface="+mn-ea"/>
              </a:endParaRPr>
            </a:p>
          </p:txBody>
        </p:sp>
        <p:sp>
          <p:nvSpPr>
            <p:cNvPr id="76" name="Rounded Rectangle 75"/>
            <p:cNvSpPr/>
            <p:nvPr/>
          </p:nvSpPr>
          <p:spPr bwMode="auto">
            <a:xfrm>
              <a:off x="2498748" y="1899272"/>
              <a:ext cx="1890368" cy="319930"/>
            </a:xfrm>
            <a:prstGeom prst="roundRect">
              <a:avLst>
                <a:gd name="adj" fmla="val 9038"/>
              </a:avLst>
            </a:prstGeom>
            <a:solidFill>
              <a:srgbClr val="1C7B70"/>
            </a:solidFill>
            <a:ln w="41275">
              <a:noFill/>
              <a:round/>
              <a:headEnd/>
              <a:tailEnd/>
            </a:ln>
          </p:spPr>
          <p:txBody>
            <a:bodyPr wrap="none" lIns="91440" tIns="0" rIns="91440" bIns="0" rtlCol="0" anchor="ctr"/>
            <a:lstStyle/>
            <a:p>
              <a:r>
                <a:rPr lang="en-US" sz="1200" dirty="0">
                  <a:solidFill>
                    <a:prstClr val="white">
                      <a:lumMod val="95000"/>
                    </a:prstClr>
                  </a:solidFill>
                  <a:latin typeface="Calibri"/>
                </a:rPr>
                <a:t>Health Manager</a:t>
              </a:r>
            </a:p>
          </p:txBody>
        </p:sp>
        <p:sp>
          <p:nvSpPr>
            <p:cNvPr id="79" name="Rounded Rectangle 78"/>
            <p:cNvSpPr/>
            <p:nvPr/>
          </p:nvSpPr>
          <p:spPr bwMode="auto">
            <a:xfrm>
              <a:off x="2501210" y="2237416"/>
              <a:ext cx="1890368" cy="1382081"/>
            </a:xfrm>
            <a:prstGeom prst="roundRect">
              <a:avLst>
                <a:gd name="adj" fmla="val 2039"/>
              </a:avLst>
            </a:prstGeom>
            <a:solidFill>
              <a:srgbClr val="1C7B70"/>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DEA Pool</a:t>
              </a:r>
              <a:endParaRPr lang="en-US" sz="1200" dirty="0">
                <a:solidFill>
                  <a:prstClr val="white">
                    <a:lumMod val="95000"/>
                  </a:prstClr>
                </a:solidFill>
                <a:latin typeface="Calibri"/>
              </a:endParaRPr>
            </a:p>
          </p:txBody>
        </p:sp>
        <p:sp>
          <p:nvSpPr>
            <p:cNvPr id="80" name="Rounded Rectangle 79"/>
            <p:cNvSpPr/>
            <p:nvPr/>
          </p:nvSpPr>
          <p:spPr bwMode="auto">
            <a:xfrm>
              <a:off x="558264" y="2241307"/>
              <a:ext cx="1890368" cy="747288"/>
            </a:xfrm>
            <a:prstGeom prst="roundRect">
              <a:avLst>
                <a:gd name="adj" fmla="val 5312"/>
              </a:avLst>
            </a:prstGeom>
            <a:solidFill>
              <a:srgbClr val="1C7B70"/>
            </a:solidFill>
            <a:ln>
              <a:noFill/>
              <a:headEnd/>
              <a:tailEnd/>
            </a:ln>
          </p:spPr>
          <p:style>
            <a:lnRef idx="1">
              <a:schemeClr val="accent3"/>
            </a:lnRef>
            <a:fillRef idx="3">
              <a:schemeClr val="accent3"/>
            </a:fillRef>
            <a:effectRef idx="2">
              <a:schemeClr val="accent3"/>
            </a:effectRef>
            <a:fontRef idx="minor">
              <a:schemeClr val="lt1"/>
            </a:fontRef>
          </p:style>
          <p:txBody>
            <a:bodyPr wrap="none" lIns="91440" tIns="0" rIns="91440" bIns="0" rtlCol="0" anchor="t"/>
            <a:lstStyle/>
            <a:p>
              <a:pPr algn="ctr" fontAlgn="auto">
                <a:spcBef>
                  <a:spcPts val="0"/>
                </a:spcBef>
                <a:spcAft>
                  <a:spcPts val="0"/>
                </a:spcAft>
              </a:pPr>
              <a:r>
                <a:rPr lang="en-US" sz="1200" b="1" dirty="0" smtClean="0">
                  <a:solidFill>
                    <a:prstClr val="white">
                      <a:lumMod val="95000"/>
                    </a:prstClr>
                  </a:solidFill>
                  <a:latin typeface="Calibri"/>
                  <a:ea typeface="+mn-ea"/>
                </a:rPr>
                <a:t>Service Broker Node(s)</a:t>
              </a:r>
              <a:endParaRPr lang="en-US" sz="1200" b="1" dirty="0">
                <a:solidFill>
                  <a:prstClr val="white">
                    <a:lumMod val="95000"/>
                  </a:prstClr>
                </a:solidFill>
                <a:latin typeface="Calibri"/>
                <a:ea typeface="+mn-ea"/>
              </a:endParaRPr>
            </a:p>
          </p:txBody>
        </p:sp>
        <p:sp>
          <p:nvSpPr>
            <p:cNvPr id="82" name="Rounded Rectangle 81"/>
            <p:cNvSpPr/>
            <p:nvPr/>
          </p:nvSpPr>
          <p:spPr bwMode="auto">
            <a:xfrm>
              <a:off x="558264" y="3013156"/>
              <a:ext cx="1890368" cy="622728"/>
            </a:xfrm>
            <a:prstGeom prst="roundRect">
              <a:avLst>
                <a:gd name="adj" fmla="val 9038"/>
              </a:avLst>
            </a:prstGeom>
            <a:solidFill>
              <a:srgbClr val="1C7B70"/>
            </a:solidFill>
            <a:ln w="41275">
              <a:no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rPr>
                <a:t>User Provided</a:t>
              </a:r>
            </a:p>
            <a:p>
              <a:pPr fontAlgn="auto">
                <a:spcBef>
                  <a:spcPts val="0"/>
                </a:spcBef>
                <a:spcAft>
                  <a:spcPts val="0"/>
                </a:spcAft>
              </a:pPr>
              <a:r>
                <a:rPr lang="en-US" sz="1200" dirty="0" smtClean="0">
                  <a:solidFill>
                    <a:prstClr val="white">
                      <a:lumMod val="95000"/>
                    </a:prstClr>
                  </a:solidFill>
                  <a:latin typeface="Calibri"/>
                </a:rPr>
                <a:t>Service Instances</a:t>
              </a:r>
              <a:endParaRPr lang="en-US" sz="1200" dirty="0">
                <a:solidFill>
                  <a:prstClr val="white">
                    <a:lumMod val="95000"/>
                  </a:prstClr>
                </a:solidFill>
                <a:latin typeface="Calibri"/>
              </a:endParaRPr>
            </a:p>
          </p:txBody>
        </p:sp>
        <p:sp>
          <p:nvSpPr>
            <p:cNvPr id="85" name="Rounded Rectangle 84"/>
            <p:cNvSpPr/>
            <p:nvPr/>
          </p:nvSpPr>
          <p:spPr bwMode="auto">
            <a:xfrm>
              <a:off x="560727" y="3665651"/>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Messaging (NATS)</a:t>
              </a:r>
            </a:p>
          </p:txBody>
        </p:sp>
        <p:sp>
          <p:nvSpPr>
            <p:cNvPr id="86" name="Rounded Rectangle 85"/>
            <p:cNvSpPr/>
            <p:nvPr/>
          </p:nvSpPr>
          <p:spPr bwMode="auto">
            <a:xfrm>
              <a:off x="2560995" y="2536061"/>
              <a:ext cx="1777280" cy="315726"/>
            </a:xfrm>
            <a:prstGeom prst="roundRect">
              <a:avLst>
                <a:gd name="adj" fmla="val 10428"/>
              </a:avLst>
            </a:prstGeom>
            <a:no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Apps</a:t>
              </a:r>
            </a:p>
          </p:txBody>
        </p:sp>
        <p:sp>
          <p:nvSpPr>
            <p:cNvPr id="87" name="Rounded Rectangle 86"/>
            <p:cNvSpPr/>
            <p:nvPr/>
          </p:nvSpPr>
          <p:spPr bwMode="auto">
            <a:xfrm>
              <a:off x="555532" y="4018093"/>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Cloud Foundry BOSH</a:t>
              </a:r>
            </a:p>
          </p:txBody>
        </p:sp>
        <p:sp>
          <p:nvSpPr>
            <p:cNvPr id="88" name="Rounded Rectangle 87"/>
            <p:cNvSpPr/>
            <p:nvPr/>
          </p:nvSpPr>
          <p:spPr bwMode="auto">
            <a:xfrm>
              <a:off x="2560995" y="2899032"/>
              <a:ext cx="1777280" cy="315726"/>
            </a:xfrm>
            <a:prstGeom prst="roundRect">
              <a:avLst>
                <a:gd name="adj" fmla="val 10428"/>
              </a:avLst>
            </a:prstGeom>
            <a:solidFill>
              <a:srgbClr val="1C7B70"/>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90" name="Rounded Rectangle 89"/>
            <p:cNvSpPr/>
            <p:nvPr/>
          </p:nvSpPr>
          <p:spPr bwMode="auto">
            <a:xfrm>
              <a:off x="2560995" y="3262002"/>
              <a:ext cx="1777280" cy="315726"/>
            </a:xfrm>
            <a:prstGeom prst="roundRect">
              <a:avLst>
                <a:gd name="adj" fmla="val 10428"/>
              </a:avLst>
            </a:prstGeom>
            <a:no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Logging</a:t>
              </a:r>
            </a:p>
          </p:txBody>
        </p:sp>
        <p:sp>
          <p:nvSpPr>
            <p:cNvPr id="100" name="Rectangle 76"/>
            <p:cNvSpPr/>
            <p:nvPr/>
          </p:nvSpPr>
          <p:spPr>
            <a:xfrm>
              <a:off x="3395722" y="1568537"/>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2" name="Heart 101"/>
            <p:cNvSpPr/>
            <p:nvPr/>
          </p:nvSpPr>
          <p:spPr>
            <a:xfrm>
              <a:off x="4051575" y="1952052"/>
              <a:ext cx="242965" cy="21436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9" name="Oval 84"/>
            <p:cNvSpPr/>
            <p:nvPr/>
          </p:nvSpPr>
          <p:spPr>
            <a:xfrm>
              <a:off x="2043415" y="1993030"/>
              <a:ext cx="320268" cy="162184"/>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0" name="Diamond 87"/>
            <p:cNvSpPr/>
            <p:nvPr/>
          </p:nvSpPr>
          <p:spPr>
            <a:xfrm>
              <a:off x="4064337" y="2570490"/>
              <a:ext cx="217439" cy="245317"/>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1" name="Rectangle 102"/>
            <p:cNvSpPr/>
            <p:nvPr/>
          </p:nvSpPr>
          <p:spPr>
            <a:xfrm>
              <a:off x="4073103" y="2934026"/>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2" name="Moon 128"/>
            <p:cNvSpPr/>
            <p:nvPr/>
          </p:nvSpPr>
          <p:spPr>
            <a:xfrm rot="17292480">
              <a:off x="4041908" y="3352126"/>
              <a:ext cx="263661" cy="135476"/>
            </a:xfrm>
            <a:custGeom>
              <a:avLst/>
              <a:gdLst/>
              <a:ahLst/>
              <a:cxnLst/>
              <a:rect l="l" t="t" r="r" b="b"/>
              <a:pathLst>
                <a:path w="2885855" h="1482826">
                  <a:moveTo>
                    <a:pt x="2140215" y="766679"/>
                  </a:moveTo>
                  <a:cubicBezTo>
                    <a:pt x="2143010" y="997711"/>
                    <a:pt x="1978653" y="1040977"/>
                    <a:pt x="1776064" y="1047182"/>
                  </a:cubicBezTo>
                  <a:cubicBezTo>
                    <a:pt x="1773599" y="1047903"/>
                    <a:pt x="1771112" y="1047932"/>
                    <a:pt x="1768617" y="1047932"/>
                  </a:cubicBezTo>
                  <a:lnTo>
                    <a:pt x="1757942" y="1047932"/>
                  </a:lnTo>
                  <a:cubicBezTo>
                    <a:pt x="1716337" y="1049492"/>
                    <a:pt x="1673297" y="1049186"/>
                    <a:pt x="1629921" y="1048839"/>
                  </a:cubicBezTo>
                  <a:lnTo>
                    <a:pt x="1623719" y="1047932"/>
                  </a:lnTo>
                  <a:lnTo>
                    <a:pt x="507385" y="1047932"/>
                  </a:lnTo>
                  <a:cubicBezTo>
                    <a:pt x="317887" y="1068350"/>
                    <a:pt x="446273" y="1225746"/>
                    <a:pt x="673725" y="1389082"/>
                  </a:cubicBezTo>
                  <a:cubicBezTo>
                    <a:pt x="919900" y="1565863"/>
                    <a:pt x="571734" y="1454340"/>
                    <a:pt x="413198" y="1365738"/>
                  </a:cubicBezTo>
                  <a:cubicBezTo>
                    <a:pt x="254661" y="1277137"/>
                    <a:pt x="45146" y="1122801"/>
                    <a:pt x="4184" y="777009"/>
                  </a:cubicBezTo>
                  <a:cubicBezTo>
                    <a:pt x="-27472" y="509784"/>
                    <a:pt x="124488" y="449381"/>
                    <a:pt x="324715" y="437280"/>
                  </a:cubicBezTo>
                  <a:cubicBezTo>
                    <a:pt x="336380" y="434371"/>
                    <a:pt x="348428" y="433658"/>
                    <a:pt x="360643" y="433658"/>
                  </a:cubicBezTo>
                  <a:lnTo>
                    <a:pt x="1641310" y="433658"/>
                  </a:lnTo>
                  <a:cubicBezTo>
                    <a:pt x="1818405" y="409653"/>
                    <a:pt x="1690492" y="254578"/>
                    <a:pt x="1466524" y="93744"/>
                  </a:cubicBezTo>
                  <a:cubicBezTo>
                    <a:pt x="1220349" y="-83037"/>
                    <a:pt x="1568515" y="28486"/>
                    <a:pt x="1727051" y="117088"/>
                  </a:cubicBezTo>
                  <a:cubicBezTo>
                    <a:pt x="1885588" y="205689"/>
                    <a:pt x="2095103" y="360025"/>
                    <a:pt x="2136066" y="705817"/>
                  </a:cubicBezTo>
                  <a:cubicBezTo>
                    <a:pt x="2138626" y="727429"/>
                    <a:pt x="2139985" y="747689"/>
                    <a:pt x="2140215" y="766679"/>
                  </a:cubicBezTo>
                  <a:close/>
                  <a:moveTo>
                    <a:pt x="2885855" y="742594"/>
                  </a:moveTo>
                  <a:cubicBezTo>
                    <a:pt x="2885855" y="911228"/>
                    <a:pt x="2749151" y="1047932"/>
                    <a:pt x="2580517" y="1047932"/>
                  </a:cubicBezTo>
                  <a:cubicBezTo>
                    <a:pt x="2411883" y="1047932"/>
                    <a:pt x="2275179" y="911228"/>
                    <a:pt x="2275179" y="742594"/>
                  </a:cubicBezTo>
                  <a:cubicBezTo>
                    <a:pt x="2275179" y="573960"/>
                    <a:pt x="2411883" y="437256"/>
                    <a:pt x="2580517" y="437256"/>
                  </a:cubicBezTo>
                  <a:cubicBezTo>
                    <a:pt x="2749151" y="437256"/>
                    <a:pt x="2885855" y="573960"/>
                    <a:pt x="2885855" y="742594"/>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3" name="Teardrop 133"/>
            <p:cNvSpPr/>
            <p:nvPr/>
          </p:nvSpPr>
          <p:spPr>
            <a:xfrm rot="11254553">
              <a:off x="3348698" y="3698020"/>
              <a:ext cx="293130" cy="258657"/>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4" name="Rectangle 141"/>
            <p:cNvSpPr/>
            <p:nvPr/>
          </p:nvSpPr>
          <p:spPr>
            <a:xfrm rot="18900000">
              <a:off x="3336937" y="4114954"/>
              <a:ext cx="316652" cy="115280"/>
            </a:xfrm>
            <a:custGeom>
              <a:avLst/>
              <a:gdLst/>
              <a:ahLst/>
              <a:cxnLst/>
              <a:rect l="l" t="t" r="r" b="b"/>
              <a:pathLst>
                <a:path w="1118481" h="407194">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5" name="Rounded Rectangle 145"/>
            <p:cNvSpPr/>
            <p:nvPr/>
          </p:nvSpPr>
          <p:spPr>
            <a:xfrm>
              <a:off x="2080285" y="3201255"/>
              <a:ext cx="246529" cy="246529"/>
            </a:xfrm>
            <a:custGeom>
              <a:avLst/>
              <a:gdLst/>
              <a:ahLst/>
              <a:cxnLst/>
              <a:rect l="l" t="t" r="r" b="b"/>
              <a:pathLst>
                <a:path w="1302010" h="1302010">
                  <a:moveTo>
                    <a:pt x="1046585" y="66534"/>
                  </a:moveTo>
                  <a:lnTo>
                    <a:pt x="1243446" y="263396"/>
                  </a:lnTo>
                  <a:lnTo>
                    <a:pt x="734047" y="772795"/>
                  </a:lnTo>
                  <a:lnTo>
                    <a:pt x="901149" y="939897"/>
                  </a:lnTo>
                  <a:lnTo>
                    <a:pt x="370084" y="939897"/>
                  </a:lnTo>
                  <a:lnTo>
                    <a:pt x="370084" y="408831"/>
                  </a:lnTo>
                  <a:lnTo>
                    <a:pt x="537186" y="575933"/>
                  </a:lnTo>
                  <a:close/>
                  <a:moveTo>
                    <a:pt x="159861" y="0"/>
                  </a:moveTo>
                  <a:lnTo>
                    <a:pt x="852477" y="0"/>
                  </a:lnTo>
                  <a:lnTo>
                    <a:pt x="669764" y="182713"/>
                  </a:lnTo>
                  <a:lnTo>
                    <a:pt x="251664" y="182713"/>
                  </a:lnTo>
                  <a:cubicBezTo>
                    <a:pt x="213583" y="182713"/>
                    <a:pt x="182713" y="213583"/>
                    <a:pt x="182713" y="251664"/>
                  </a:cubicBezTo>
                  <a:lnTo>
                    <a:pt x="182713" y="1050346"/>
                  </a:lnTo>
                  <a:cubicBezTo>
                    <a:pt x="182713" y="1088427"/>
                    <a:pt x="213583" y="1119297"/>
                    <a:pt x="251664" y="1119297"/>
                  </a:cubicBezTo>
                  <a:lnTo>
                    <a:pt x="1050346" y="1119297"/>
                  </a:lnTo>
                  <a:cubicBezTo>
                    <a:pt x="1088427" y="1119297"/>
                    <a:pt x="1119297" y="1088427"/>
                    <a:pt x="1119297" y="1050346"/>
                  </a:cubicBezTo>
                  <a:lnTo>
                    <a:pt x="1119297" y="646426"/>
                  </a:lnTo>
                  <a:lnTo>
                    <a:pt x="1302010" y="463713"/>
                  </a:lnTo>
                  <a:lnTo>
                    <a:pt x="1302010" y="1142149"/>
                  </a:lnTo>
                  <a:cubicBezTo>
                    <a:pt x="1302010" y="1230438"/>
                    <a:pt x="1230438" y="1302010"/>
                    <a:pt x="1142149" y="1302010"/>
                  </a:cubicBezTo>
                  <a:lnTo>
                    <a:pt x="159861" y="1302010"/>
                  </a:lnTo>
                  <a:cubicBezTo>
                    <a:pt x="71572" y="1302010"/>
                    <a:pt x="0" y="1230438"/>
                    <a:pt x="0" y="1142149"/>
                  </a:cubicBezTo>
                  <a:lnTo>
                    <a:pt x="0" y="159861"/>
                  </a:lnTo>
                  <a:cubicBezTo>
                    <a:pt x="0" y="71572"/>
                    <a:pt x="71572" y="0"/>
                    <a:pt x="159861"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6" name="Oval 170"/>
            <p:cNvSpPr/>
            <p:nvPr/>
          </p:nvSpPr>
          <p:spPr>
            <a:xfrm>
              <a:off x="4061100" y="2267535"/>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17" name="Group 116"/>
            <p:cNvGrpSpPr/>
            <p:nvPr/>
          </p:nvGrpSpPr>
          <p:grpSpPr>
            <a:xfrm>
              <a:off x="1006916" y="2597455"/>
              <a:ext cx="976284" cy="227546"/>
              <a:chOff x="1006916" y="2597455"/>
              <a:chExt cx="976284" cy="227546"/>
            </a:xfrm>
          </p:grpSpPr>
          <p:sp>
            <p:nvSpPr>
              <p:cNvPr id="118" name="Rectangle 175"/>
              <p:cNvSpPr/>
              <p:nvPr/>
            </p:nvSpPr>
            <p:spPr>
              <a:xfrm>
                <a:off x="1755651"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9" name="Rectangle 175"/>
              <p:cNvSpPr/>
              <p:nvPr/>
            </p:nvSpPr>
            <p:spPr>
              <a:xfrm>
                <a:off x="1381284"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0" name="Rectangle 175"/>
              <p:cNvSpPr/>
              <p:nvPr/>
            </p:nvSpPr>
            <p:spPr>
              <a:xfrm>
                <a:off x="1006916"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sp>
        <p:nvSpPr>
          <p:cNvPr id="9" name="Title 8"/>
          <p:cNvSpPr>
            <a:spLocks noGrp="1"/>
          </p:cNvSpPr>
          <p:nvPr>
            <p:ph type="title"/>
          </p:nvPr>
        </p:nvSpPr>
        <p:spPr/>
        <p:txBody>
          <a:bodyPr/>
          <a:lstStyle/>
          <a:p>
            <a:r>
              <a:rPr lang="en-US" sz="2800" dirty="0" smtClean="0"/>
              <a:t>Cloud Foundry Architecture</a:t>
            </a:r>
            <a:endParaRPr lang="en-US" sz="2800" dirty="0"/>
          </a:p>
        </p:txBody>
      </p:sp>
      <p:sp>
        <p:nvSpPr>
          <p:cNvPr id="42" name="TextBox 41"/>
          <p:cNvSpPr txBox="1"/>
          <p:nvPr/>
        </p:nvSpPr>
        <p:spPr>
          <a:xfrm>
            <a:off x="381000" y="1200150"/>
            <a:ext cx="3733800" cy="1477328"/>
          </a:xfrm>
          <a:prstGeom prst="rect">
            <a:avLst/>
          </a:prstGeom>
          <a:noFill/>
        </p:spPr>
        <p:txBody>
          <a:bodyPr wrap="square" lIns="0" tIns="0" rIns="0" bIns="0" rtlCol="0">
            <a:spAutoFit/>
          </a:bodyPr>
          <a:lstStyle/>
          <a:p>
            <a:pPr defTabSz="457200"/>
            <a:r>
              <a:rPr lang="en-US" sz="1600" dirty="0" smtClean="0">
                <a:solidFill>
                  <a:schemeClr val="bg2">
                    <a:lumMod val="50000"/>
                  </a:schemeClr>
                </a:solidFill>
              </a:rPr>
              <a:t>The </a:t>
            </a:r>
            <a:r>
              <a:rPr lang="en-US" sz="1600" b="1" dirty="0" smtClean="0">
                <a:solidFill>
                  <a:schemeClr val="bg2">
                    <a:lumMod val="50000"/>
                  </a:schemeClr>
                </a:solidFill>
              </a:rPr>
              <a:t>Cloud Foundry </a:t>
            </a:r>
            <a:r>
              <a:rPr lang="en-US" sz="1600" dirty="0" smtClean="0">
                <a:solidFill>
                  <a:schemeClr val="bg2">
                    <a:lumMod val="50000"/>
                  </a:schemeClr>
                </a:solidFill>
              </a:rPr>
              <a:t>platform is abstracted as a set of large-scale distributed services. It uses </a:t>
            </a:r>
            <a:r>
              <a:rPr lang="en-US" sz="1600" b="1" dirty="0" smtClean="0">
                <a:solidFill>
                  <a:schemeClr val="bg2">
                    <a:lumMod val="50000"/>
                  </a:schemeClr>
                </a:solidFill>
              </a:rPr>
              <a:t>Bosh </a:t>
            </a:r>
            <a:r>
              <a:rPr lang="en-US" sz="1600" dirty="0" smtClean="0">
                <a:solidFill>
                  <a:schemeClr val="bg2">
                    <a:lumMod val="50000"/>
                  </a:schemeClr>
                </a:solidFill>
              </a:rPr>
              <a:t>to operate the underlying infrastructure from </a:t>
            </a:r>
            <a:r>
              <a:rPr lang="en-US" sz="1600" dirty="0" err="1" smtClean="0">
                <a:solidFill>
                  <a:schemeClr val="bg2">
                    <a:lumMod val="50000"/>
                  </a:schemeClr>
                </a:solidFill>
              </a:rPr>
              <a:t>IaaS</a:t>
            </a:r>
            <a:r>
              <a:rPr lang="en-US" sz="1600" dirty="0" smtClean="0">
                <a:solidFill>
                  <a:schemeClr val="bg2">
                    <a:lumMod val="50000"/>
                  </a:schemeClr>
                </a:solidFill>
              </a:rPr>
              <a:t> providers (e.g., VMware, Amazon AWS, </a:t>
            </a:r>
            <a:r>
              <a:rPr lang="en-US" sz="1600" dirty="0" err="1" smtClean="0">
                <a:solidFill>
                  <a:schemeClr val="bg2">
                    <a:lumMod val="50000"/>
                  </a:schemeClr>
                </a:solidFill>
              </a:rPr>
              <a:t>OpenStack</a:t>
            </a:r>
            <a:r>
              <a:rPr lang="en-US" sz="1600" dirty="0" smtClean="0">
                <a:solidFill>
                  <a:schemeClr val="bg2">
                    <a:lumMod val="50000"/>
                  </a:schemeClr>
                </a:solidFill>
              </a:rPr>
              <a:t>). </a:t>
            </a:r>
            <a:endParaRPr lang="en-US" sz="1600" dirty="0">
              <a:solidFill>
                <a:schemeClr val="bg2">
                  <a:lumMod val="50000"/>
                </a:schemeClr>
              </a:solidFill>
            </a:endParaRPr>
          </a:p>
        </p:txBody>
      </p:sp>
      <p:pic>
        <p:nvPicPr>
          <p:cNvPr id="34" name="Picture 33"/>
          <p:cNvPicPr>
            <a:picLocks noChangeAspect="1"/>
          </p:cNvPicPr>
          <p:nvPr/>
        </p:nvPicPr>
        <p:blipFill>
          <a:blip r:embed="rId3" cstate="print"/>
          <a:srcRect b="-4013"/>
          <a:stretch>
            <a:fillRect/>
          </a:stretch>
        </p:blipFill>
        <p:spPr bwMode="auto">
          <a:xfrm>
            <a:off x="5313275" y="3920685"/>
            <a:ext cx="1122934" cy="584304"/>
          </a:xfrm>
          <a:prstGeom prst="rect">
            <a:avLst/>
          </a:prstGeom>
          <a:noFill/>
          <a:ln w="9525">
            <a:noFill/>
            <a:miter lim="800000"/>
            <a:headEnd/>
            <a:tailEnd/>
          </a:ln>
        </p:spPr>
      </p:pic>
      <p:pic>
        <p:nvPicPr>
          <p:cNvPr id="44" name="Picture 43"/>
          <p:cNvPicPr>
            <a:picLocks noChangeAspect="1"/>
          </p:cNvPicPr>
          <p:nvPr/>
        </p:nvPicPr>
        <p:blipFill>
          <a:blip r:embed="rId3" cstate="print"/>
          <a:srcRect b="-4013"/>
          <a:stretch>
            <a:fillRect/>
          </a:stretch>
        </p:blipFill>
        <p:spPr bwMode="auto">
          <a:xfrm>
            <a:off x="6459960" y="3894085"/>
            <a:ext cx="1122934" cy="584304"/>
          </a:xfrm>
          <a:prstGeom prst="rect">
            <a:avLst/>
          </a:prstGeom>
          <a:noFill/>
          <a:ln w="9525">
            <a:noFill/>
            <a:miter lim="800000"/>
            <a:headEnd/>
            <a:tailEnd/>
          </a:ln>
        </p:spPr>
      </p:pic>
      <p:pic>
        <p:nvPicPr>
          <p:cNvPr id="47" name="Picture 46"/>
          <p:cNvPicPr>
            <a:picLocks noChangeAspect="1"/>
          </p:cNvPicPr>
          <p:nvPr/>
        </p:nvPicPr>
        <p:blipFill>
          <a:blip r:embed="rId3" cstate="print"/>
          <a:srcRect b="-4013"/>
          <a:stretch>
            <a:fillRect/>
          </a:stretch>
        </p:blipFill>
        <p:spPr bwMode="auto">
          <a:xfrm>
            <a:off x="7606644" y="3894085"/>
            <a:ext cx="1122934" cy="584304"/>
          </a:xfrm>
          <a:prstGeom prst="rect">
            <a:avLst/>
          </a:prstGeom>
          <a:noFill/>
          <a:ln w="9525">
            <a:noFill/>
            <a:miter lim="800000"/>
            <a:headEnd/>
            <a:tailEnd/>
          </a:ln>
        </p:spPr>
      </p:pic>
      <p:cxnSp>
        <p:nvCxnSpPr>
          <p:cNvPr id="6" name="Elbow Connector 5"/>
          <p:cNvCxnSpPr>
            <a:endCxn id="34" idx="0"/>
          </p:cNvCxnSpPr>
          <p:nvPr/>
        </p:nvCxnSpPr>
        <p:spPr>
          <a:xfrm rot="5400000">
            <a:off x="6260416" y="3161768"/>
            <a:ext cx="373245" cy="1144589"/>
          </a:xfrm>
          <a:prstGeom prst="bentConnector3">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5400000">
            <a:off x="6825982" y="3740736"/>
            <a:ext cx="386647" cy="55"/>
          </a:xfrm>
          <a:prstGeom prst="bentConnector3">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rot="16200000" flipH="1">
            <a:off x="7399323" y="3167448"/>
            <a:ext cx="386647" cy="1146629"/>
          </a:xfrm>
          <a:prstGeom prst="bentConnector3">
            <a:avLst>
              <a:gd name="adj1" fmla="val 50000"/>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228634" y="704850"/>
            <a:ext cx="3663584" cy="6650"/>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628569" y="407285"/>
            <a:ext cx="772938" cy="261610"/>
          </a:xfrm>
          <a:prstGeom prst="rect">
            <a:avLst/>
          </a:prstGeom>
        </p:spPr>
        <p:txBody>
          <a:bodyPr wrap="square">
            <a:spAutoFit/>
          </a:bodyPr>
          <a:lstStyle/>
          <a:p>
            <a:r>
              <a:rPr lang="en-US" sz="1050" b="1" dirty="0" smtClean="0">
                <a:solidFill>
                  <a:schemeClr val="bg2"/>
                </a:solidFill>
              </a:rPr>
              <a:t>Internet</a:t>
            </a:r>
            <a:endParaRPr lang="en-US" sz="1050" b="1" dirty="0">
              <a:solidFill>
                <a:schemeClr val="bg2"/>
              </a:solidFill>
            </a:endParaRPr>
          </a:p>
        </p:txBody>
      </p:sp>
      <p:pic>
        <p:nvPicPr>
          <p:cNvPr id="23" name="Picture 22" descr="Book alt 2 128x128.png"/>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86472" y="57151"/>
            <a:ext cx="325255" cy="325255"/>
          </a:xfrm>
          <a:prstGeom prst="rect">
            <a:avLst/>
          </a:prstGeom>
        </p:spPr>
      </p:pic>
      <p:pic>
        <p:nvPicPr>
          <p:cNvPr id="24" name="Picture 23" descr="Calendar 128x128.png"/>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91117" y="57151"/>
            <a:ext cx="325255" cy="325255"/>
          </a:xfrm>
          <a:prstGeom prst="rect">
            <a:avLst/>
          </a:prstGeom>
        </p:spPr>
      </p:pic>
      <p:pic>
        <p:nvPicPr>
          <p:cNvPr id="27" name="Picture 26" descr="Factory 128x128.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49259" y="57151"/>
            <a:ext cx="325255" cy="325255"/>
          </a:xfrm>
          <a:prstGeom prst="rect">
            <a:avLst/>
          </a:prstGeom>
        </p:spPr>
      </p:pic>
      <p:pic>
        <p:nvPicPr>
          <p:cNvPr id="49" name="Picture 48" descr="Iphone 128x128.png"/>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12046" y="57151"/>
            <a:ext cx="325255" cy="325255"/>
          </a:xfrm>
          <a:prstGeom prst="rect">
            <a:avLst/>
          </a:prstGeom>
        </p:spPr>
      </p:pic>
      <p:pic>
        <p:nvPicPr>
          <p:cNvPr id="51" name="Picture 50" descr="Movie 128x128.png"/>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28330" y="57151"/>
            <a:ext cx="325255" cy="325255"/>
          </a:xfrm>
          <a:prstGeom prst="rect">
            <a:avLst/>
          </a:prstGeom>
        </p:spPr>
      </p:pic>
      <p:pic>
        <p:nvPicPr>
          <p:cNvPr id="58" name="Picture 57" descr="Phone 128x128.png"/>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07401" y="57151"/>
            <a:ext cx="325255" cy="325255"/>
          </a:xfrm>
          <a:prstGeom prst="rect">
            <a:avLst/>
          </a:prstGeom>
        </p:spPr>
      </p:pic>
      <p:pic>
        <p:nvPicPr>
          <p:cNvPr id="60" name="Picture 59" descr="Slideshow 128x128.png"/>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32974" y="57150"/>
            <a:ext cx="325252" cy="325253"/>
          </a:xfrm>
          <a:prstGeom prst="rect">
            <a:avLst/>
          </a:prstGeom>
        </p:spPr>
      </p:pic>
      <p:pic>
        <p:nvPicPr>
          <p:cNvPr id="61" name="Picture 60" descr="Users  alt 128x128.png"/>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70188" y="57151"/>
            <a:ext cx="325255" cy="325255"/>
          </a:xfrm>
          <a:prstGeom prst="rect">
            <a:avLst/>
          </a:prstGeom>
        </p:spPr>
      </p:pic>
      <p:sp>
        <p:nvSpPr>
          <p:cNvPr id="97" name="Rectangle 96"/>
          <p:cNvSpPr/>
          <p:nvPr/>
        </p:nvSpPr>
        <p:spPr>
          <a:xfrm>
            <a:off x="4621392" y="3553408"/>
            <a:ext cx="1072670" cy="415498"/>
          </a:xfrm>
          <a:prstGeom prst="rect">
            <a:avLst/>
          </a:prstGeom>
        </p:spPr>
        <p:txBody>
          <a:bodyPr wrap="square">
            <a:spAutoFit/>
          </a:bodyPr>
          <a:lstStyle/>
          <a:p>
            <a:r>
              <a:rPr lang="en-US" sz="1050" b="1" dirty="0" smtClean="0">
                <a:solidFill>
                  <a:srgbClr val="000000"/>
                </a:solidFill>
              </a:rPr>
              <a:t>Underlying</a:t>
            </a:r>
          </a:p>
          <a:p>
            <a:r>
              <a:rPr lang="en-US" sz="1050" b="1" dirty="0" smtClean="0">
                <a:solidFill>
                  <a:srgbClr val="000000"/>
                </a:solidFill>
              </a:rPr>
              <a:t>Infrastructure</a:t>
            </a:r>
            <a:endParaRPr lang="en-US" sz="1050" b="1" dirty="0">
              <a:solidFill>
                <a:srgbClr val="000000"/>
              </a:solidFill>
            </a:endParaRPr>
          </a:p>
        </p:txBody>
      </p:sp>
      <p:sp>
        <p:nvSpPr>
          <p:cNvPr id="98" name="Rectangle 97"/>
          <p:cNvSpPr/>
          <p:nvPr/>
        </p:nvSpPr>
        <p:spPr>
          <a:xfrm>
            <a:off x="4664448" y="2469232"/>
            <a:ext cx="772938" cy="261610"/>
          </a:xfrm>
          <a:prstGeom prst="rect">
            <a:avLst/>
          </a:prstGeom>
        </p:spPr>
        <p:txBody>
          <a:bodyPr wrap="square">
            <a:spAutoFit/>
          </a:bodyPr>
          <a:lstStyle/>
          <a:p>
            <a:r>
              <a:rPr lang="en-US" sz="1050" b="1" dirty="0" err="1" smtClean="0">
                <a:solidFill>
                  <a:srgbClr val="000000"/>
                </a:solidFill>
              </a:rPr>
              <a:t>PaaS</a:t>
            </a:r>
            <a:endParaRPr lang="en-US" sz="1050" b="1" dirty="0">
              <a:solidFill>
                <a:srgbClr val="000000"/>
              </a:solidFill>
            </a:endParaRPr>
          </a:p>
        </p:txBody>
      </p:sp>
      <p:pic>
        <p:nvPicPr>
          <p:cNvPr id="106" name="Picture 105"/>
          <p:cNvPicPr>
            <a:picLocks noChangeAspect="1"/>
          </p:cNvPicPr>
          <p:nvPr/>
        </p:nvPicPr>
        <p:blipFill>
          <a:blip r:embed="rId12" cstate="print">
            <a:clrChange>
              <a:clrFrom>
                <a:srgbClr val="FFFFFF"/>
              </a:clrFrom>
              <a:clrTo>
                <a:srgbClr val="FFFFFF">
                  <a:alpha val="0"/>
                </a:srgbClr>
              </a:clrTo>
            </a:clrChange>
          </a:blip>
          <a:stretch>
            <a:fillRect/>
          </a:stretch>
        </p:blipFill>
        <p:spPr>
          <a:xfrm>
            <a:off x="5521406" y="4110296"/>
            <a:ext cx="720130" cy="181833"/>
          </a:xfrm>
          <a:prstGeom prst="rect">
            <a:avLst/>
          </a:prstGeom>
        </p:spPr>
      </p:pic>
      <p:pic>
        <p:nvPicPr>
          <p:cNvPr id="107" name="Picture 2" descr="https://encrypted-tbn0.gstatic.com/images?q=tbn:ANd9GcRgWtweeNVNot_dJ1JZ4fATg5X0qxTniN17Zry9UylCHUwXFy8KJQ"/>
          <p:cNvPicPr>
            <a:picLocks noChangeAspect="1" noChangeArrowheads="1"/>
          </p:cNvPicPr>
          <p:nvPr/>
        </p:nvPicPr>
        <p:blipFill>
          <a:blip r:embed="rId13" cstate="print"/>
          <a:srcRect/>
          <a:stretch>
            <a:fillRect/>
          </a:stretch>
        </p:blipFill>
        <p:spPr bwMode="auto">
          <a:xfrm>
            <a:off x="7802565" y="4043099"/>
            <a:ext cx="602611" cy="243555"/>
          </a:xfrm>
          <a:prstGeom prst="rect">
            <a:avLst/>
          </a:prstGeom>
          <a:noFill/>
        </p:spPr>
      </p:pic>
      <p:pic>
        <p:nvPicPr>
          <p:cNvPr id="94" name="Picture 93" descr="openstack_logo.jpg"/>
          <p:cNvPicPr>
            <a:picLocks noChangeAspect="1"/>
          </p:cNvPicPr>
          <p:nvPr/>
        </p:nvPicPr>
        <p:blipFill rotWithShape="1">
          <a:blip r:embed="rId14" cstate="print">
            <a:extLst>
              <a:ext uri="{28A0092B-C50C-407E-A947-70E740481C1C}">
                <a14:useLocalDpi xmlns:a14="http://schemas.microsoft.com/office/drawing/2010/main" val="0"/>
              </a:ext>
            </a:extLst>
          </a:blip>
          <a:srcRect l="4286"/>
          <a:stretch/>
        </p:blipFill>
        <p:spPr>
          <a:xfrm>
            <a:off x="6652005" y="4052392"/>
            <a:ext cx="662190" cy="219402"/>
          </a:xfrm>
          <a:prstGeom prst="rect">
            <a:avLst/>
          </a:prstGeom>
        </p:spPr>
      </p:pic>
      <p:cxnSp>
        <p:nvCxnSpPr>
          <p:cNvPr id="32" name="Elbow Connector 31"/>
          <p:cNvCxnSpPr>
            <a:stCxn id="23" idx="2"/>
            <a:endCxn id="60" idx="2"/>
          </p:cNvCxnSpPr>
          <p:nvPr/>
        </p:nvCxnSpPr>
        <p:spPr>
          <a:xfrm rot="5400000" flipH="1" flipV="1">
            <a:off x="7022348" y="-1090845"/>
            <a:ext cx="3" cy="2946500"/>
          </a:xfrm>
          <a:prstGeom prst="bentConnector3">
            <a:avLst>
              <a:gd name="adj1" fmla="val -762000000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8" idx="2"/>
            <a:endCxn id="49" idx="2"/>
          </p:cNvCxnSpPr>
          <p:nvPr/>
        </p:nvCxnSpPr>
        <p:spPr>
          <a:xfrm rot="16200000" flipH="1">
            <a:off x="7022351" y="-669917"/>
            <a:ext cx="12700" cy="2104645"/>
          </a:xfrm>
          <a:prstGeom prst="bentConnector3">
            <a:avLst>
              <a:gd name="adj1" fmla="val 183989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51" idx="2"/>
            <a:endCxn id="24" idx="2"/>
          </p:cNvCxnSpPr>
          <p:nvPr/>
        </p:nvCxnSpPr>
        <p:spPr>
          <a:xfrm rot="16200000" flipH="1">
            <a:off x="7022351" y="-248988"/>
            <a:ext cx="12700" cy="1262787"/>
          </a:xfrm>
          <a:prstGeom prst="bentConnector3">
            <a:avLst>
              <a:gd name="adj1" fmla="val 1859819"/>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27" idx="2"/>
            <a:endCxn id="61" idx="2"/>
          </p:cNvCxnSpPr>
          <p:nvPr/>
        </p:nvCxnSpPr>
        <p:spPr>
          <a:xfrm rot="16200000" flipH="1">
            <a:off x="7022351" y="171941"/>
            <a:ext cx="12700" cy="420929"/>
          </a:xfrm>
          <a:prstGeom prst="bentConnector3">
            <a:avLst>
              <a:gd name="adj1" fmla="val 1839874"/>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81000" y="2899444"/>
            <a:ext cx="4275517" cy="1723549"/>
          </a:xfrm>
          <a:prstGeom prst="rect">
            <a:avLst/>
          </a:prstGeom>
          <a:noFill/>
        </p:spPr>
        <p:txBody>
          <a:bodyPr wrap="square" lIns="0" tIns="0" rIns="0" bIns="0" rtlCol="0">
            <a:spAutoFit/>
          </a:bodyPr>
          <a:lstStyle/>
          <a:p>
            <a:pPr defTabSz="457200"/>
            <a:r>
              <a:rPr lang="en-US" sz="1600" b="1" dirty="0" smtClean="0">
                <a:solidFill>
                  <a:srgbClr val="000000"/>
                </a:solidFill>
              </a:rPr>
              <a:t>Service Broker(s) </a:t>
            </a:r>
            <a:r>
              <a:rPr lang="en-US" sz="1600" dirty="0" smtClean="0">
                <a:solidFill>
                  <a:srgbClr val="000000"/>
                </a:solidFill>
              </a:rPr>
              <a:t>– Bind internal/external Services to Applications</a:t>
            </a:r>
          </a:p>
          <a:p>
            <a:pPr defTabSz="457200"/>
            <a:endParaRPr lang="en-US" sz="1600" dirty="0" smtClean="0">
              <a:solidFill>
                <a:srgbClr val="000000"/>
              </a:solidFill>
            </a:endParaRPr>
          </a:p>
          <a:p>
            <a:pPr defTabSz="457200"/>
            <a:r>
              <a:rPr lang="en-US" sz="1600" b="1" dirty="0" smtClean="0">
                <a:solidFill>
                  <a:srgbClr val="000000"/>
                </a:solidFill>
              </a:rPr>
              <a:t>DEA </a:t>
            </a:r>
            <a:r>
              <a:rPr lang="en-US" sz="1600" dirty="0" smtClean="0">
                <a:solidFill>
                  <a:srgbClr val="000000"/>
                </a:solidFill>
              </a:rPr>
              <a:t>– “Droplet Execution Agent”.  </a:t>
            </a:r>
            <a:r>
              <a:rPr lang="en-US" sz="1600" dirty="0" smtClean="0">
                <a:solidFill>
                  <a:schemeClr val="bg2"/>
                </a:solidFill>
              </a:rPr>
              <a:t>Secure </a:t>
            </a:r>
            <a:r>
              <a:rPr lang="en-US" sz="1600" dirty="0">
                <a:solidFill>
                  <a:schemeClr val="bg2"/>
                </a:solidFill>
              </a:rPr>
              <a:t>and fully isolated </a:t>
            </a:r>
            <a:r>
              <a:rPr lang="en-US" sz="1600" dirty="0" smtClean="0">
                <a:solidFill>
                  <a:schemeClr val="bg2"/>
                </a:solidFill>
              </a:rPr>
              <a:t>containers responsible </a:t>
            </a:r>
            <a:r>
              <a:rPr lang="en-US" sz="1600" dirty="0">
                <a:solidFill>
                  <a:schemeClr val="bg2"/>
                </a:solidFill>
              </a:rPr>
              <a:t>for an </a:t>
            </a:r>
            <a:r>
              <a:rPr lang="en-US" sz="1600" dirty="0" smtClean="0">
                <a:solidFill>
                  <a:schemeClr val="bg2"/>
                </a:solidFill>
              </a:rPr>
              <a:t>App’s lifecycle</a:t>
            </a:r>
            <a:r>
              <a:rPr lang="en-US" sz="1600" dirty="0">
                <a:solidFill>
                  <a:schemeClr val="bg2"/>
                </a:solidFill>
              </a:rPr>
              <a:t>: building, starting and stopping Apps as instructed. </a:t>
            </a:r>
            <a:endParaRPr lang="en-US" sz="1600" dirty="0" smtClean="0">
              <a:solidFill>
                <a:schemeClr val="bg2"/>
              </a:solidFill>
            </a:endParaRPr>
          </a:p>
        </p:txBody>
      </p:sp>
    </p:spTree>
    <p:extLst>
      <p:ext uri="{BB962C8B-B14F-4D97-AF65-F5344CB8AC3E}">
        <p14:creationId xmlns:p14="http://schemas.microsoft.com/office/powerpoint/2010/main" val="27375946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 name="Shape 13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50</a:t>
            </a:fld>
            <a:endParaRPr sz="800">
              <a:solidFill>
                <a:srgbClr val="808080"/>
              </a:solidFill>
              <a:uFill>
                <a:solidFill>
                  <a:srgbClr val="808080"/>
                </a:solidFill>
              </a:uFill>
            </a:endParaRPr>
          </a:p>
        </p:txBody>
      </p:sp>
      <p:sp>
        <p:nvSpPr>
          <p:cNvPr id="1333" name="Shape 133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334" name="Shape 1334"/>
          <p:cNvSpPr/>
          <p:nvPr/>
        </p:nvSpPr>
        <p:spPr>
          <a:xfrm>
            <a:off x="3138360" y="1799856"/>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nvGrpSpPr>
          <p:cNvPr id="1338" name="Group 1338"/>
          <p:cNvGrpSpPr/>
          <p:nvPr/>
        </p:nvGrpSpPr>
        <p:grpSpPr>
          <a:xfrm>
            <a:off x="1951134" y="1782645"/>
            <a:ext cx="4645972" cy="1441362"/>
            <a:chOff x="0" y="0"/>
            <a:chExt cx="4645971" cy="1441361"/>
          </a:xfrm>
        </p:grpSpPr>
        <p:sp>
          <p:nvSpPr>
            <p:cNvPr id="1335" name="Shape 1335"/>
            <p:cNvSpPr/>
            <p:nvPr/>
          </p:nvSpPr>
          <p:spPr>
            <a:xfrm>
              <a:off x="0" y="0"/>
              <a:ext cx="4645972" cy="1441362"/>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36" name="Shape 1336"/>
            <p:cNvSpPr/>
            <p:nvPr/>
          </p:nvSpPr>
          <p:spPr>
            <a:xfrm>
              <a:off x="87341" y="64670"/>
              <a:ext cx="4375001" cy="3627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Cloud Controller</a:t>
              </a:r>
            </a:p>
          </p:txBody>
        </p:sp>
        <p:pic>
          <p:nvPicPr>
            <p:cNvPr id="1337" name="image10.png" descr="ICON_VM_basic_label_Q308"/>
            <p:cNvPicPr/>
            <p:nvPr/>
          </p:nvPicPr>
          <p:blipFill>
            <a:blip r:embed="rId2">
              <a:extLst/>
            </a:blip>
            <a:stretch>
              <a:fillRect/>
            </a:stretch>
          </p:blipFill>
          <p:spPr>
            <a:xfrm>
              <a:off x="3583275" y="220141"/>
              <a:ext cx="854094" cy="1001079"/>
            </a:xfrm>
            <a:prstGeom prst="rect">
              <a:avLst/>
            </a:prstGeom>
            <a:ln w="12700" cap="flat">
              <a:noFill/>
              <a:miter lim="400000"/>
            </a:ln>
            <a:effectLst/>
          </p:spPr>
        </p:pic>
      </p:grpSp>
      <p:sp>
        <p:nvSpPr>
          <p:cNvPr id="1339" name="Shape 1339"/>
          <p:cNvSpPr/>
          <p:nvPr/>
        </p:nvSpPr>
        <p:spPr>
          <a:xfrm>
            <a:off x="2104320" y="2405202"/>
            <a:ext cx="705833" cy="3857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6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600">
                <a:solidFill>
                  <a:srgbClr val="FFFFFF"/>
                </a:solidFill>
              </a:rPr>
              <a:t>Agent</a:t>
            </a:r>
          </a:p>
        </p:txBody>
      </p:sp>
      <p:grpSp>
        <p:nvGrpSpPr>
          <p:cNvPr id="1343" name="Group 1343"/>
          <p:cNvGrpSpPr/>
          <p:nvPr/>
        </p:nvGrpSpPr>
        <p:grpSpPr>
          <a:xfrm>
            <a:off x="2836071" y="2266819"/>
            <a:ext cx="2498041" cy="787267"/>
            <a:chOff x="-134494" y="-32577"/>
            <a:chExt cx="2498040" cy="787265"/>
          </a:xfrm>
        </p:grpSpPr>
        <p:pic>
          <p:nvPicPr>
            <p:cNvPr id="1340" name="Picture 1339"/>
            <p:cNvPicPr/>
            <p:nvPr/>
          </p:nvPicPr>
          <p:blipFill>
            <a:blip r:embed="rId3">
              <a:extLst/>
            </a:blip>
            <a:stretch>
              <a:fillRect/>
            </a:stretch>
          </p:blipFill>
          <p:spPr>
            <a:xfrm>
              <a:off x="70190" y="-32578"/>
              <a:ext cx="2293356" cy="712247"/>
            </a:xfrm>
            <a:prstGeom prst="rect">
              <a:avLst/>
            </a:prstGeom>
            <a:effectLst/>
          </p:spPr>
        </p:pic>
        <p:sp>
          <p:nvSpPr>
            <p:cNvPr id="1342" name="Shape 1342"/>
            <p:cNvSpPr/>
            <p:nvPr/>
          </p:nvSpPr>
          <p:spPr>
            <a:xfrm>
              <a:off x="-134495" y="107595"/>
              <a:ext cx="1836996" cy="6470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9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900">
                  <a:solidFill>
                    <a:srgbClr val="FFFFFF"/>
                  </a:solidFill>
                </a:rPr>
                <a:t>Process</a:t>
              </a:r>
            </a:p>
          </p:txBody>
        </p:sp>
      </p:grpSp>
      <p:pic>
        <p:nvPicPr>
          <p:cNvPr id="1344" name="Picture 1343"/>
          <p:cNvPicPr/>
          <p:nvPr/>
        </p:nvPicPr>
        <p:blipFill>
          <a:blip r:embed="rId4">
            <a:extLst/>
          </a:blip>
          <a:stretch>
            <a:fillRect/>
          </a:stretch>
        </p:blipFill>
        <p:spPr>
          <a:xfrm rot="19883577">
            <a:off x="3156236" y="2559984"/>
            <a:ext cx="1821790" cy="76201"/>
          </a:xfrm>
          <a:prstGeom prst="rect">
            <a:avLst/>
          </a:prstGeom>
          <a:effectLst>
            <a:outerShdw blurRad="38100" dist="20000" dir="5400000" rotWithShape="0">
              <a:srgbClr val="000000">
                <a:alpha val="38000"/>
              </a:srgbClr>
            </a:outerShdw>
          </a:effectLst>
        </p:spPr>
      </p:pic>
      <p:pic>
        <p:nvPicPr>
          <p:cNvPr id="1345" name="Picture 1344"/>
          <p:cNvPicPr/>
          <p:nvPr/>
        </p:nvPicPr>
        <p:blipFill>
          <a:blip r:embed="rId5">
            <a:extLst/>
          </a:blip>
          <a:stretch>
            <a:fillRect/>
          </a:stretch>
        </p:blipFill>
        <p:spPr>
          <a:xfrm rot="12470837">
            <a:off x="3181547" y="2533650"/>
            <a:ext cx="2021490" cy="76201"/>
          </a:xfrm>
          <a:prstGeom prst="rect">
            <a:avLst/>
          </a:prstGeom>
          <a:effectLst>
            <a:outerShdw blurRad="38100" dist="20000" dir="5400000" rotWithShape="0">
              <a:srgbClr val="000000">
                <a:alpha val="38000"/>
              </a:srgbClr>
            </a:outerShdw>
          </a:effectLst>
        </p:spPr>
      </p:pic>
      <p:sp>
        <p:nvSpPr>
          <p:cNvPr id="1346" name="Shape 1346"/>
          <p:cNvSpPr/>
          <p:nvPr/>
        </p:nvSpPr>
        <p:spPr>
          <a:xfrm>
            <a:off x="3829358" y="2409122"/>
            <a:ext cx="1880561" cy="6449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700">
                <a:solidFill>
                  <a:srgbClr val="F27C3A"/>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700" dirty="0">
                <a:solidFill>
                  <a:srgbClr val="F27C3A"/>
                </a:solidFill>
              </a:rPr>
              <a:t>Restart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4"/>
                                        </p:tgtEl>
                                        <p:attrNameLst>
                                          <p:attrName>style.visibility</p:attrName>
                                        </p:attrNameLst>
                                      </p:cBhvr>
                                      <p:to>
                                        <p:strVal val="visible"/>
                                      </p:to>
                                    </p:set>
                                  </p:childTnLst>
                                </p:cTn>
                              </p:par>
                              <p:par>
                                <p:cTn id="9" presetID="9" presetClass="exit" presetSubtype="0" fill="hold" nodeType="withEffect">
                                  <p:stCondLst>
                                    <p:cond delay="0"/>
                                  </p:stCondLst>
                                  <p:childTnLst>
                                    <p:animEffect transition="out" filter="dissolve">
                                      <p:cBhvr>
                                        <p:cTn id="10" dur="500"/>
                                        <p:tgtEl>
                                          <p:spTgt spid="1343"/>
                                        </p:tgtEl>
                                      </p:cBhvr>
                                    </p:animEffect>
                                    <p:set>
                                      <p:cBhvr>
                                        <p:cTn id="11" dur="1" fill="hold">
                                          <p:stCondLst>
                                            <p:cond delay="499"/>
                                          </p:stCondLst>
                                        </p:cTn>
                                        <p:tgtEl>
                                          <p:spTgt spid="134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345"/>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34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4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43"/>
                                        </p:tgtEl>
                                        <p:attrNameLst>
                                          <p:attrName>style.visibility</p:attrName>
                                        </p:attrNameLst>
                                      </p:cBhvr>
                                      <p:to>
                                        <p:strVal val="visible"/>
                                      </p:to>
                                    </p:set>
                                  </p:childTnLst>
                                </p:cTn>
                              </p:par>
                              <p:par>
                                <p:cTn id="26" presetID="1" presetClass="exit" presetSubtype="0" fill="hold" grpId="1" nodeType="withEffect">
                                  <p:stCondLst>
                                    <p:cond delay="0"/>
                                  </p:stCondLst>
                                  <p:childTnLst>
                                    <p:set>
                                      <p:cBhvr>
                                        <p:cTn id="27" dur="1" fill="hold">
                                          <p:stCondLst>
                                            <p:cond delay="0"/>
                                          </p:stCondLst>
                                        </p:cTn>
                                        <p:tgtEl>
                                          <p:spTgt spid="13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6" grpId="0" animBg="1"/>
      <p:bldP spid="1346"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 name="Shape 134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51</a:t>
            </a:fld>
            <a:endParaRPr sz="800">
              <a:solidFill>
                <a:srgbClr val="808080"/>
              </a:solidFill>
              <a:uFill>
                <a:solidFill>
                  <a:srgbClr val="808080"/>
                </a:solidFill>
              </a:uFill>
            </a:endParaRPr>
          </a:p>
        </p:txBody>
      </p:sp>
      <p:sp>
        <p:nvSpPr>
          <p:cNvPr id="1349" name="Shape 1349"/>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350" name="Shape 1350"/>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351"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352" name="Shape 1352"/>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t>
            </a:r>
            <a:r>
              <a:rPr sz="2400">
                <a:solidFill>
                  <a:srgbClr val="A7A7A7"/>
                </a:solidFill>
              </a:rPr>
              <a:t>Application Instance</a:t>
            </a:r>
            <a:endParaRPr sz="2400">
              <a:solidFill>
                <a:srgbClr val="29756E"/>
              </a:solidFill>
            </a:endParaRPr>
          </a:p>
          <a:p>
            <a:pPr lvl="0" defTabSz="457200">
              <a:lnSpc>
                <a:spcPct val="200000"/>
              </a:lnSpc>
              <a:defRPr>
                <a:solidFill>
                  <a:srgbClr val="000000"/>
                </a:solidFill>
                <a:uFillTx/>
              </a:defRPr>
            </a:pPr>
            <a:r>
              <a:rPr sz="2400">
                <a:solidFill>
                  <a:srgbClr val="29756E"/>
                </a:solidFill>
              </a:rPr>
              <a:t> </a:t>
            </a:r>
            <a:r>
              <a:rPr sz="2400">
                <a:solidFill>
                  <a:srgbClr val="A7A7A7"/>
                </a:solidFill>
              </a:rPr>
              <a:t>Platform Processes</a:t>
            </a:r>
          </a:p>
          <a:p>
            <a:pPr lvl="0" defTabSz="457200">
              <a:lnSpc>
                <a:spcPct val="200000"/>
              </a:lnSpc>
              <a:defRPr>
                <a:solidFill>
                  <a:srgbClr val="000000"/>
                </a:solidFill>
                <a:uFillTx/>
              </a:defRPr>
            </a:pPr>
            <a:r>
              <a:rPr sz="2400">
                <a:solidFill>
                  <a:srgbClr val="A7A7A7"/>
                </a:solidFill>
              </a:rPr>
              <a:t> </a:t>
            </a:r>
            <a:r>
              <a:rPr sz="2400">
                <a:solidFill>
                  <a:srgbClr val="29756E"/>
                </a:solidFill>
              </a:rPr>
              <a:t>Platform VMs</a:t>
            </a:r>
            <a:endParaRPr sz="2400">
              <a:solidFill>
                <a:srgbClr val="A7A7A7"/>
              </a:solidFill>
            </a:endParaRPr>
          </a:p>
          <a:p>
            <a:pPr lvl="0" defTabSz="457200">
              <a:lnSpc>
                <a:spcPct val="200000"/>
              </a:lnSpc>
              <a:defRPr>
                <a:solidFill>
                  <a:srgbClr val="000000"/>
                </a:solidFill>
                <a:uFillTx/>
              </a:defRPr>
            </a:pPr>
            <a:r>
              <a:rPr sz="2400">
                <a:solidFill>
                  <a:srgbClr val="A7A7A7"/>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Shape 1354"/>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355" name="Shape 135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52</a:t>
            </a:fld>
            <a:endParaRPr sz="800">
              <a:solidFill>
                <a:srgbClr val="808080"/>
              </a:solidFill>
              <a:uFill>
                <a:solidFill>
                  <a:srgbClr val="808080"/>
                </a:solidFill>
              </a:uFill>
            </a:endParaRPr>
          </a:p>
        </p:txBody>
      </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VMs HA</a:t>
            </a:r>
          </a:p>
        </p:txBody>
      </p:sp>
      <p:sp>
        <p:nvSpPr>
          <p:cNvPr id="1357" name="Shape 1357"/>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358" name="Shape 1358"/>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2" name="Shape 1362"/>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363" name="Shape 1363"/>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365" name="Shape 1365"/>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370" name="Shape 1370"/>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1" name="Shape 1371"/>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374" name="Shape 1374"/>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5" name="Shape 1375"/>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6" name="Shape 1376"/>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419" name="Shape 1419"/>
          <p:cNvSpPr/>
          <p:nvPr/>
        </p:nvSpPr>
        <p:spPr>
          <a:xfrm>
            <a:off x="3187296" y="3651012"/>
            <a:ext cx="2332827" cy="452038"/>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0"/>
            <a:endCxn id="1363" idx="0"/>
          </p:cNvCxnSpPr>
          <p:nvPr/>
        </p:nvCxnSpPr>
        <p:spPr>
          <a:xfrm flipH="1">
            <a:off x="1266037" y="3456673"/>
            <a:ext cx="1797998" cy="438646"/>
          </a:xfrm>
          <a:prstGeom prst="straightConnector1">
            <a:avLst/>
          </a:prstGeom>
          <a:ln w="19050">
            <a:solidFill>
              <a:srgbClr val="535353"/>
            </a:solidFill>
            <a:tailEnd type="triangle"/>
          </a:ln>
        </p:spPr>
      </p:cxnSp>
      <p:sp>
        <p:nvSpPr>
          <p:cNvPr id="1380" name="Shape 138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420" name="Shape 142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223375" y="3218802"/>
            <a:ext cx="1014461" cy="343576"/>
          </a:xfrm>
          <a:prstGeom prst="rect">
            <a:avLst/>
          </a:prstGeom>
        </p:spPr>
      </p:pic>
      <p:pic>
        <p:nvPicPr>
          <p:cNvPr id="1385" name="Picture 1384"/>
          <p:cNvPicPr/>
          <p:nvPr/>
        </p:nvPicPr>
        <p:blipFill>
          <a:blip r:embed="rId6">
            <a:extLst/>
          </a:blip>
          <a:stretch>
            <a:fillRect/>
          </a:stretch>
        </p:blipFill>
        <p:spPr>
          <a:xfrm>
            <a:off x="6167431" y="2454060"/>
            <a:ext cx="1014462" cy="343575"/>
          </a:xfrm>
          <a:prstGeom prst="rect">
            <a:avLst/>
          </a:prstGeom>
        </p:spPr>
      </p:pic>
      <p:sp>
        <p:nvSpPr>
          <p:cNvPr id="1387" name="Shape 138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520122" y="3679834"/>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1" name="Shape 1401"/>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410" name="Group 1410"/>
          <p:cNvGrpSpPr/>
          <p:nvPr/>
        </p:nvGrpSpPr>
        <p:grpSpPr>
          <a:xfrm>
            <a:off x="5524853" y="1400829"/>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pic>
        <p:nvPicPr>
          <p:cNvPr id="1411" name="pasted-image.png"/>
          <p:cNvPicPr/>
          <p:nvPr/>
        </p:nvPicPr>
        <p:blipFill>
          <a:blip r:embed="rId7">
            <a:extLst/>
          </a:blip>
          <a:stretch>
            <a:fillRect/>
          </a:stretch>
        </p:blipFill>
        <p:spPr>
          <a:xfrm>
            <a:off x="407700" y="907526"/>
            <a:ext cx="1767996" cy="443631"/>
          </a:xfrm>
          <a:prstGeom prst="rect">
            <a:avLst/>
          </a:prstGeom>
          <a:ln w="12700">
            <a:miter lim="400000"/>
          </a:ln>
        </p:spPr>
      </p:pic>
      <p:sp>
        <p:nvSpPr>
          <p:cNvPr id="1412" name="Shape 1412"/>
          <p:cNvSpPr/>
          <p:nvPr/>
        </p:nvSpPr>
        <p:spPr>
          <a:xfrm>
            <a:off x="3384849" y="2684212"/>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0"/>
            <a:endCxn id="1412" idx="0"/>
          </p:cNvCxnSpPr>
          <p:nvPr/>
        </p:nvCxnSpPr>
        <p:spPr>
          <a:xfrm>
            <a:off x="2988846" y="2134843"/>
            <a:ext cx="901646" cy="686655"/>
          </a:xfrm>
          <a:prstGeom prst="straightConnector1">
            <a:avLst/>
          </a:prstGeom>
          <a:ln w="19050">
            <a:solidFill>
              <a:srgbClr val="535353"/>
            </a:solidFill>
            <a:tailEnd type="triangle"/>
          </a:ln>
        </p:spPr>
      </p:cxnSp>
      <p:sp>
        <p:nvSpPr>
          <p:cNvPr id="1421" name="Shape 1421"/>
          <p:cNvSpPr/>
          <p:nvPr/>
        </p:nvSpPr>
        <p:spPr>
          <a:xfrm>
            <a:off x="4007324" y="1927365"/>
            <a:ext cx="1517530" cy="7568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362758" y="2296518"/>
            <a:ext cx="965201" cy="5385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535353"/>
                </a:solidFill>
              </a:rPr>
              <a:t>Re-create VM</a:t>
            </a:r>
          </a:p>
        </p:txBody>
      </p:sp>
      <p:sp>
        <p:nvSpPr>
          <p:cNvPr id="1416" name="Shape 1416"/>
          <p:cNvSpPr/>
          <p:nvPr/>
        </p:nvSpPr>
        <p:spPr>
          <a:xfrm>
            <a:off x="958113" y="305512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pic>
        <p:nvPicPr>
          <p:cNvPr id="1417" name="Picture 1416"/>
          <p:cNvPicPr/>
          <p:nvPr/>
        </p:nvPicPr>
        <p:blipFill>
          <a:blip r:embed="rId8">
            <a:extLst/>
          </a:blip>
          <a:stretch>
            <a:fillRect/>
          </a:stretch>
        </p:blipFill>
        <p:spPr>
          <a:xfrm rot="18900000">
            <a:off x="6192181" y="3977401"/>
            <a:ext cx="862193" cy="76201"/>
          </a:xfrm>
          <a:prstGeom prst="rect">
            <a:avLst/>
          </a:prstGeom>
          <a:effectLst>
            <a:outerShdw blurRad="38100" dist="20000" dir="5400000" rotWithShape="0">
              <a:srgbClr val="000000">
                <a:alpha val="38000"/>
              </a:srgbClr>
            </a:outerShdw>
          </a:effectLst>
        </p:spPr>
      </p:pic>
      <p:pic>
        <p:nvPicPr>
          <p:cNvPr id="1418" name="Picture 1417"/>
          <p:cNvPicPr/>
          <p:nvPr/>
        </p:nvPicPr>
        <p:blipFill>
          <a:blip r:embed="rId9">
            <a:extLst/>
          </a:blip>
          <a:stretch>
            <a:fillRect/>
          </a:stretch>
        </p:blipFill>
        <p:spPr>
          <a:xfrm rot="13500000">
            <a:off x="6172994" y="3966924"/>
            <a:ext cx="960864" cy="76201"/>
          </a:xfrm>
          <a:prstGeom prst="rect">
            <a:avLst/>
          </a:prstGeom>
          <a:effectLst>
            <a:outerShdw blurRad="38100" dist="20000" dir="5400000" rotWithShape="0">
              <a:srgbClr val="000000">
                <a:alpha val="38000"/>
              </a:srgb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1417"/>
                                        </p:tgtEl>
                                        <p:attrNameLst>
                                          <p:attrName>style.visibility</p:attrName>
                                        </p:attrNameLst>
                                      </p:cBhvr>
                                      <p:to>
                                        <p:strVal val="visible"/>
                                      </p:to>
                                    </p:set>
                                    <p:animEffect transition="in" filter="wipe(left)">
                                      <p:cBhvr>
                                        <p:cTn id="7" dur="1000"/>
                                        <p:tgtEl>
                                          <p:spTgt spid="1417"/>
                                        </p:tgtEl>
                                      </p:cBhvr>
                                    </p:animEffect>
                                  </p:childTnLst>
                                </p:cTn>
                              </p:par>
                            </p:childTnLst>
                          </p:cTn>
                        </p:par>
                        <p:par>
                          <p:cTn id="8" fill="hold">
                            <p:stCondLst>
                              <p:cond delay="1000"/>
                            </p:stCondLst>
                            <p:childTnLst>
                              <p:par>
                                <p:cTn id="9" presetID="22" presetClass="entr" presetSubtype="8" fill="hold" grpId="2" nodeType="afterEffect">
                                  <p:stCondLst>
                                    <p:cond delay="0"/>
                                  </p:stCondLst>
                                  <p:iterate>
                                    <p:tmAbs val="0"/>
                                  </p:iterate>
                                  <p:childTnLst>
                                    <p:set>
                                      <p:cBhvr>
                                        <p:cTn id="10" fill="hold"/>
                                        <p:tgtEl>
                                          <p:spTgt spid="1418"/>
                                        </p:tgtEl>
                                        <p:attrNameLst>
                                          <p:attrName>style.visibility</p:attrName>
                                        </p:attrNameLst>
                                      </p:cBhvr>
                                      <p:to>
                                        <p:strVal val="visible"/>
                                      </p:to>
                                    </p:set>
                                    <p:animEffect transition="in" filter="wipe(left)">
                                      <p:cBhvr>
                                        <p:cTn id="11" dur="1000"/>
                                        <p:tgtEl>
                                          <p:spTgt spid="1418"/>
                                        </p:tgtEl>
                                      </p:cBhvr>
                                    </p:animEffect>
                                  </p:childTnLst>
                                </p:cTn>
                              </p:par>
                            </p:childTnLst>
                          </p:cTn>
                        </p:par>
                        <p:par>
                          <p:cTn id="12" fill="hold">
                            <p:stCondLst>
                              <p:cond delay="2000"/>
                            </p:stCondLst>
                            <p:childTnLst>
                              <p:par>
                                <p:cTn id="13" presetID="1" presetClass="exit" presetSubtype="0" fill="hold" grpId="3" nodeType="afterEffect">
                                  <p:stCondLst>
                                    <p:cond delay="0"/>
                                  </p:stCondLst>
                                  <p:iterate>
                                    <p:tmAbs val="0"/>
                                  </p:iterate>
                                  <p:childTnLst>
                                    <p:set>
                                      <p:cBhvr>
                                        <p:cTn id="14" fill="hold">
                                          <p:stCondLst>
                                            <p:cond delay="0"/>
                                          </p:stCondLst>
                                        </p:cTn>
                                        <p:tgtEl>
                                          <p:spTgt spid="1417"/>
                                        </p:tgtEl>
                                        <p:attrNameLst>
                                          <p:attrName>style.visibility</p:attrName>
                                        </p:attrNameLst>
                                      </p:cBhvr>
                                      <p:to>
                                        <p:strVal val="hidden"/>
                                      </p:to>
                                    </p:set>
                                  </p:childTnLst>
                                </p:cTn>
                              </p:par>
                            </p:childTnLst>
                          </p:cTn>
                        </p:par>
                        <p:par>
                          <p:cTn id="15" fill="hold">
                            <p:stCondLst>
                              <p:cond delay="2000"/>
                            </p:stCondLst>
                            <p:childTnLst>
                              <p:par>
                                <p:cTn id="16" presetID="1" presetClass="exit" presetSubtype="0" fill="hold" grpId="4" nodeType="afterEffect">
                                  <p:stCondLst>
                                    <p:cond delay="0"/>
                                  </p:stCondLst>
                                  <p:iterate>
                                    <p:tmAbs val="0"/>
                                  </p:iterate>
                                  <p:childTnLst>
                                    <p:set>
                                      <p:cBhvr>
                                        <p:cTn id="17" fill="hold">
                                          <p:stCondLst>
                                            <p:cond delay="0"/>
                                          </p:stCondLst>
                                        </p:cTn>
                                        <p:tgtEl>
                                          <p:spTgt spid="1418"/>
                                        </p:tgtEl>
                                        <p:attrNameLst>
                                          <p:attrName>style.visibility</p:attrName>
                                        </p:attrNameLst>
                                      </p:cBhvr>
                                      <p:to>
                                        <p:strVal val="hidden"/>
                                      </p:to>
                                    </p:set>
                                  </p:childTnLst>
                                </p:cTn>
                              </p:par>
                            </p:childTnLst>
                          </p:cTn>
                        </p:par>
                        <p:par>
                          <p:cTn id="18" fill="hold">
                            <p:stCondLst>
                              <p:cond delay="2000"/>
                            </p:stCondLst>
                            <p:childTnLst>
                              <p:par>
                                <p:cTn id="19" presetID="10" presetClass="exit" presetSubtype="0" fill="hold" grpId="5" nodeType="afterEffect">
                                  <p:stCondLst>
                                    <p:cond delay="0"/>
                                  </p:stCondLst>
                                  <p:iterate>
                                    <p:tmAbs val="0"/>
                                  </p:iterate>
                                  <p:childTnLst>
                                    <p:animEffect transition="out" filter="fade">
                                      <p:cBhvr>
                                        <p:cTn id="20" dur="1000" fill="hold"/>
                                        <p:tgtEl>
                                          <p:spTgt spid="1398"/>
                                        </p:tgtEl>
                                      </p:cBhvr>
                                    </p:animEffect>
                                    <p:set>
                                      <p:cBhvr>
                                        <p:cTn id="21" fill="hold">
                                          <p:stCondLst>
                                            <p:cond delay="999"/>
                                          </p:stCondLst>
                                        </p:cTn>
                                        <p:tgtEl>
                                          <p:spTgt spid="1398"/>
                                        </p:tgtEl>
                                        <p:attrNameLst>
                                          <p:attrName>style.visibility</p:attrName>
                                        </p:attrNameLst>
                                      </p:cBhvr>
                                      <p:to>
                                        <p:strVal val="hidden"/>
                                      </p:to>
                                    </p:set>
                                  </p:childTnLst>
                                </p:cTn>
                              </p:par>
                            </p:childTnLst>
                          </p:cTn>
                        </p:par>
                        <p:par>
                          <p:cTn id="22" fill="hold">
                            <p:stCondLst>
                              <p:cond delay="3000"/>
                            </p:stCondLst>
                            <p:childTnLst>
                              <p:par>
                                <p:cTn id="23" presetID="3" presetClass="exit" presetSubtype="5" fill="hold" grpId="6" nodeType="afterEffect">
                                  <p:stCondLst>
                                    <p:cond delay="0"/>
                                  </p:stCondLst>
                                  <p:iterate>
                                    <p:tmAbs val="0"/>
                                  </p:iterate>
                                  <p:childTnLst>
                                    <p:animEffect transition="out" filter="blinds(vertical)">
                                      <p:cBhvr>
                                        <p:cTn id="24" dur="1500" fill="hold"/>
                                        <p:tgtEl>
                                          <p:spTgt spid="1419"/>
                                        </p:tgtEl>
                                      </p:cBhvr>
                                    </p:animEffect>
                                    <p:set>
                                      <p:cBhvr>
                                        <p:cTn id="25" fill="hold">
                                          <p:stCondLst>
                                            <p:cond delay="1499"/>
                                          </p:stCondLst>
                                        </p:cTn>
                                        <p:tgtEl>
                                          <p:spTgt spid="1419"/>
                                        </p:tgtEl>
                                        <p:attrNameLst>
                                          <p:attrName>style.visibility</p:attrName>
                                        </p:attrNameLst>
                                      </p:cBhvr>
                                      <p:to>
                                        <p:strVal val="hidden"/>
                                      </p:to>
                                    </p:set>
                                  </p:childTnLst>
                                </p:cTn>
                              </p:par>
                            </p:childTnLst>
                          </p:cTn>
                        </p:par>
                        <p:par>
                          <p:cTn id="26" fill="hold">
                            <p:stCondLst>
                              <p:cond delay="4500"/>
                            </p:stCondLst>
                            <p:childTnLst>
                              <p:par>
                                <p:cTn id="27" presetID="23" presetClass="entr" presetSubtype="16" fill="hold" grpId="7" nodeType="afterEffect">
                                  <p:stCondLst>
                                    <p:cond delay="0"/>
                                  </p:stCondLst>
                                  <p:iterate>
                                    <p:tmAbs val="0"/>
                                  </p:iterate>
                                  <p:childTnLst>
                                    <p:set>
                                      <p:cBhvr>
                                        <p:cTn id="28" fill="hold"/>
                                        <p:tgtEl>
                                          <p:spTgt spid="1416"/>
                                        </p:tgtEl>
                                        <p:attrNameLst>
                                          <p:attrName>style.visibility</p:attrName>
                                        </p:attrNameLst>
                                      </p:cBhvr>
                                      <p:to>
                                        <p:strVal val="visible"/>
                                      </p:to>
                                    </p:set>
                                    <p:anim calcmode="lin" valueType="num">
                                      <p:cBhvr>
                                        <p:cTn id="29" dur="750" fill="hold"/>
                                        <p:tgtEl>
                                          <p:spTgt spid="1416"/>
                                        </p:tgtEl>
                                        <p:attrNameLst>
                                          <p:attrName>ppt_w</p:attrName>
                                        </p:attrNameLst>
                                      </p:cBhvr>
                                      <p:tavLst>
                                        <p:tav tm="0">
                                          <p:val>
                                            <p:fltVal val="0"/>
                                          </p:val>
                                        </p:tav>
                                        <p:tav tm="100000">
                                          <p:val>
                                            <p:strVal val="#ppt_w"/>
                                          </p:val>
                                        </p:tav>
                                      </p:tavLst>
                                    </p:anim>
                                    <p:anim calcmode="lin" valueType="num">
                                      <p:cBhvr>
                                        <p:cTn id="30" dur="750" fill="hold"/>
                                        <p:tgtEl>
                                          <p:spTgt spid="1416"/>
                                        </p:tgtEl>
                                        <p:attrNameLst>
                                          <p:attrName>ppt_h</p:attrName>
                                        </p:attrNameLst>
                                      </p:cBhvr>
                                      <p:tavLst>
                                        <p:tav tm="0">
                                          <p:val>
                                            <p:fltVal val="0"/>
                                          </p:val>
                                        </p:tav>
                                        <p:tav tm="100000">
                                          <p:val>
                                            <p:strVal val="#ppt_h"/>
                                          </p:val>
                                        </p:tav>
                                      </p:tavLst>
                                    </p:anim>
                                  </p:childTnLst>
                                </p:cTn>
                              </p:par>
                            </p:childTnLst>
                          </p:cTn>
                        </p:par>
                        <p:par>
                          <p:cTn id="31" fill="hold">
                            <p:stCondLst>
                              <p:cond delay="5250"/>
                            </p:stCondLst>
                            <p:childTnLst>
                              <p:par>
                                <p:cTn id="32" presetID="22" presetClass="entr" presetSubtype="8" fill="hold" grpId="8" nodeType="afterEffect">
                                  <p:stCondLst>
                                    <p:cond delay="0"/>
                                  </p:stCondLst>
                                  <p:iterate>
                                    <p:tmAbs val="0"/>
                                  </p:iterate>
                                  <p:childTnLst>
                                    <p:set>
                                      <p:cBhvr>
                                        <p:cTn id="33" fill="hold"/>
                                        <p:tgtEl>
                                          <p:spTgt spid="1420"/>
                                        </p:tgtEl>
                                        <p:attrNameLst>
                                          <p:attrName>style.visibility</p:attrName>
                                        </p:attrNameLst>
                                      </p:cBhvr>
                                      <p:to>
                                        <p:strVal val="visible"/>
                                      </p:to>
                                    </p:set>
                                    <p:animEffect transition="in" filter="wipe(left)">
                                      <p:cBhvr>
                                        <p:cTn id="34" dur="1000"/>
                                        <p:tgtEl>
                                          <p:spTgt spid="1420"/>
                                        </p:tgtEl>
                                      </p:cBhvr>
                                    </p:animEffect>
                                  </p:childTnLst>
                                </p:cTn>
                              </p:par>
                            </p:childTnLst>
                          </p:cTn>
                        </p:par>
                        <p:par>
                          <p:cTn id="35" fill="hold">
                            <p:stCondLst>
                              <p:cond delay="6250"/>
                            </p:stCondLst>
                            <p:childTnLst>
                              <p:par>
                                <p:cTn id="36" presetID="22" presetClass="entr" presetSubtype="8" fill="hold" grpId="9" nodeType="afterEffect">
                                  <p:stCondLst>
                                    <p:cond delay="0"/>
                                  </p:stCondLst>
                                  <p:iterate>
                                    <p:tmAbs val="0"/>
                                  </p:iterate>
                                  <p:childTnLst>
                                    <p:set>
                                      <p:cBhvr>
                                        <p:cTn id="37" fill="hold"/>
                                        <p:tgtEl>
                                          <p:spTgt spid="1413"/>
                                        </p:tgtEl>
                                        <p:attrNameLst>
                                          <p:attrName>style.visibility</p:attrName>
                                        </p:attrNameLst>
                                      </p:cBhvr>
                                      <p:to>
                                        <p:strVal val="visible"/>
                                      </p:to>
                                    </p:set>
                                    <p:animEffect transition="in" filter="wipe(left)">
                                      <p:cBhvr>
                                        <p:cTn id="38" dur="1000"/>
                                        <p:tgtEl>
                                          <p:spTgt spid="1413"/>
                                        </p:tgtEl>
                                      </p:cBhvr>
                                    </p:animEffect>
                                  </p:childTnLst>
                                </p:cTn>
                              </p:par>
                            </p:childTnLst>
                          </p:cTn>
                        </p:par>
                        <p:par>
                          <p:cTn id="39" fill="hold">
                            <p:stCondLst>
                              <p:cond delay="7250"/>
                            </p:stCondLst>
                            <p:childTnLst>
                              <p:par>
                                <p:cTn id="40" presetID="23" presetClass="entr" presetSubtype="16" fill="hold" grpId="10" nodeType="afterEffect">
                                  <p:stCondLst>
                                    <p:cond delay="0"/>
                                  </p:stCondLst>
                                  <p:iterate>
                                    <p:tmAbs val="0"/>
                                  </p:iterate>
                                  <p:childTnLst>
                                    <p:set>
                                      <p:cBhvr>
                                        <p:cTn id="41" fill="hold"/>
                                        <p:tgtEl>
                                          <p:spTgt spid="1415"/>
                                        </p:tgtEl>
                                        <p:attrNameLst>
                                          <p:attrName>style.visibility</p:attrName>
                                        </p:attrNameLst>
                                      </p:cBhvr>
                                      <p:to>
                                        <p:strVal val="visible"/>
                                      </p:to>
                                    </p:set>
                                    <p:anim calcmode="lin" valueType="num">
                                      <p:cBhvr>
                                        <p:cTn id="42" dur="750" fill="hold"/>
                                        <p:tgtEl>
                                          <p:spTgt spid="1415"/>
                                        </p:tgtEl>
                                        <p:attrNameLst>
                                          <p:attrName>ppt_w</p:attrName>
                                        </p:attrNameLst>
                                      </p:cBhvr>
                                      <p:tavLst>
                                        <p:tav tm="0">
                                          <p:val>
                                            <p:fltVal val="0"/>
                                          </p:val>
                                        </p:tav>
                                        <p:tav tm="100000">
                                          <p:val>
                                            <p:strVal val="#ppt_w"/>
                                          </p:val>
                                        </p:tav>
                                      </p:tavLst>
                                    </p:anim>
                                    <p:anim calcmode="lin" valueType="num">
                                      <p:cBhvr>
                                        <p:cTn id="43" dur="750" fill="hold"/>
                                        <p:tgtEl>
                                          <p:spTgt spid="1415"/>
                                        </p:tgtEl>
                                        <p:attrNameLst>
                                          <p:attrName>ppt_h</p:attrName>
                                        </p:attrNameLst>
                                      </p:cBhvr>
                                      <p:tavLst>
                                        <p:tav tm="0">
                                          <p:val>
                                            <p:fltVal val="0"/>
                                          </p:val>
                                        </p:tav>
                                        <p:tav tm="100000">
                                          <p:val>
                                            <p:strVal val="#ppt_h"/>
                                          </p:val>
                                        </p:tav>
                                      </p:tavLst>
                                    </p:anim>
                                  </p:childTnLst>
                                </p:cTn>
                              </p:par>
                            </p:childTnLst>
                          </p:cTn>
                        </p:par>
                        <p:par>
                          <p:cTn id="44" fill="hold">
                            <p:stCondLst>
                              <p:cond delay="8000"/>
                            </p:stCondLst>
                            <p:childTnLst>
                              <p:par>
                                <p:cTn id="45" presetID="22" presetClass="entr" presetSubtype="8" fill="hold" grpId="11" nodeType="afterEffect">
                                  <p:stCondLst>
                                    <p:cond delay="0"/>
                                  </p:stCondLst>
                                  <p:iterate>
                                    <p:tmAbs val="0"/>
                                  </p:iterate>
                                  <p:childTnLst>
                                    <p:set>
                                      <p:cBhvr>
                                        <p:cTn id="46" fill="hold"/>
                                        <p:tgtEl>
                                          <p:spTgt spid="1421"/>
                                        </p:tgtEl>
                                        <p:attrNameLst>
                                          <p:attrName>style.visibility</p:attrName>
                                        </p:attrNameLst>
                                      </p:cBhvr>
                                      <p:to>
                                        <p:strVal val="visible"/>
                                      </p:to>
                                    </p:set>
                                    <p:animEffect transition="in" filter="wipe(left)">
                                      <p:cBhvr>
                                        <p:cTn id="47" dur="1000"/>
                                        <p:tgtEl>
                                          <p:spTgt spid="1421"/>
                                        </p:tgtEl>
                                      </p:cBhvr>
                                    </p:animEffect>
                                  </p:childTnLst>
                                </p:cTn>
                              </p:par>
                            </p:childTnLst>
                          </p:cTn>
                        </p:par>
                        <p:par>
                          <p:cTn id="48" fill="hold">
                            <p:stCondLst>
                              <p:cond delay="9000"/>
                            </p:stCondLst>
                            <p:childTnLst>
                              <p:par>
                                <p:cTn id="49" presetID="23" presetClass="entr" presetSubtype="32" fill="hold" grpId="12" nodeType="afterEffect">
                                  <p:stCondLst>
                                    <p:cond delay="0"/>
                                  </p:stCondLst>
                                  <p:iterate>
                                    <p:tmAbs val="0"/>
                                  </p:iterate>
                                  <p:childTnLst>
                                    <p:set>
                                      <p:cBhvr>
                                        <p:cTn id="50" fill="hold"/>
                                        <p:tgtEl>
                                          <p:spTgt spid="1410"/>
                                        </p:tgtEl>
                                        <p:attrNameLst>
                                          <p:attrName>style.visibility</p:attrName>
                                        </p:attrNameLst>
                                      </p:cBhvr>
                                      <p:to>
                                        <p:strVal val="visible"/>
                                      </p:to>
                                    </p:set>
                                    <p:anim calcmode="lin" valueType="num">
                                      <p:cBhvr>
                                        <p:cTn id="51" dur="2500" fill="hold"/>
                                        <p:tgtEl>
                                          <p:spTgt spid="1410"/>
                                        </p:tgtEl>
                                        <p:attrNameLst>
                                          <p:attrName>ppt_w</p:attrName>
                                        </p:attrNameLst>
                                      </p:cBhvr>
                                      <p:tavLst>
                                        <p:tav tm="0">
                                          <p:val>
                                            <p:fltVal val="0"/>
                                          </p:val>
                                        </p:tav>
                                        <p:tav tm="100000">
                                          <p:val>
                                            <p:strVal val="#ppt_w"/>
                                          </p:val>
                                        </p:tav>
                                      </p:tavLst>
                                    </p:anim>
                                    <p:anim calcmode="lin" valueType="num">
                                      <p:cBhvr>
                                        <p:cTn id="52"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6" animBg="1" advAuto="0"/>
      <p:bldP spid="1420" grpId="8" animBg="1" advAuto="0"/>
      <p:bldP spid="1398" grpId="5" animBg="1" advAuto="0"/>
      <p:bldP spid="1410" grpId="12" animBg="1" advAuto="0"/>
      <p:bldP spid="1413" grpId="9" animBg="1" advAuto="0"/>
      <p:bldP spid="1421" grpId="11" animBg="1" advAuto="0"/>
      <p:bldP spid="1415" grpId="10" animBg="1" advAuto="0"/>
      <p:bldP spid="1416" grpId="7" animBg="1" advAuto="0"/>
      <p:bldP spid="1417" grpId="1" animBg="1" advAuto="0"/>
      <p:bldP spid="1417" grpId="3" animBg="1" advAuto="0"/>
      <p:bldP spid="1418" grpId="2" animBg="1" advAuto="0"/>
      <p:bldP spid="1418" grpId="4"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 name="Shape 142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53</a:t>
            </a:fld>
            <a:endParaRPr sz="800">
              <a:solidFill>
                <a:srgbClr val="808080"/>
              </a:solidFill>
              <a:uFill>
                <a:solidFill>
                  <a:srgbClr val="808080"/>
                </a:solidFill>
              </a:uFill>
            </a:endParaRPr>
          </a:p>
        </p:txBody>
      </p:sp>
      <p:sp>
        <p:nvSpPr>
          <p:cNvPr id="1424" name="Shape 1424"/>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425" name="Shape 1425"/>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426"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427" name="Shape 1427"/>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t>
            </a:r>
            <a:r>
              <a:rPr sz="2400">
                <a:solidFill>
                  <a:srgbClr val="A7A7A7"/>
                </a:solidFill>
              </a:rPr>
              <a:t>Application Instance</a:t>
            </a:r>
            <a:endParaRPr sz="2400">
              <a:solidFill>
                <a:srgbClr val="29756E"/>
              </a:solidFill>
            </a:endParaRPr>
          </a:p>
          <a:p>
            <a:pPr lvl="0" defTabSz="457200">
              <a:lnSpc>
                <a:spcPct val="200000"/>
              </a:lnSpc>
              <a:defRPr>
                <a:solidFill>
                  <a:srgbClr val="000000"/>
                </a:solidFill>
                <a:uFillTx/>
              </a:defRPr>
            </a:pPr>
            <a:r>
              <a:rPr sz="2400">
                <a:solidFill>
                  <a:srgbClr val="29756E"/>
                </a:solidFill>
              </a:rPr>
              <a:t> </a:t>
            </a:r>
            <a:r>
              <a:rPr sz="2400">
                <a:solidFill>
                  <a:srgbClr val="A7A7A7"/>
                </a:solidFill>
              </a:rPr>
              <a:t>Platform Processes</a:t>
            </a:r>
          </a:p>
          <a:p>
            <a:pPr lvl="0" defTabSz="457200">
              <a:lnSpc>
                <a:spcPct val="200000"/>
              </a:lnSpc>
              <a:defRPr>
                <a:solidFill>
                  <a:srgbClr val="000000"/>
                </a:solidFill>
                <a:uFillTx/>
              </a:defRPr>
            </a:pPr>
            <a:r>
              <a:rPr sz="2400">
                <a:solidFill>
                  <a:srgbClr val="A7A7A7"/>
                </a:solidFill>
              </a:rPr>
              <a:t> Platform VMs</a:t>
            </a:r>
          </a:p>
          <a:p>
            <a:pPr lvl="0" defTabSz="457200">
              <a:lnSpc>
                <a:spcPct val="200000"/>
              </a:lnSpc>
              <a:defRPr>
                <a:solidFill>
                  <a:srgbClr val="000000"/>
                </a:solidFill>
                <a:uFillTx/>
              </a:defRPr>
            </a:pPr>
            <a:r>
              <a:rPr sz="2400">
                <a:solidFill>
                  <a:srgbClr val="A7A7A7"/>
                </a:solidFill>
              </a:rPr>
              <a:t> </a:t>
            </a:r>
            <a:r>
              <a:rPr sz="2400">
                <a:solidFill>
                  <a:srgbClr val="29756E"/>
                </a:solidFill>
              </a:rPr>
              <a:t>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Zones</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1</a:t>
            </a:r>
            <a:endParaRPr lang="en-US" dirty="0">
              <a:solidFill>
                <a:schemeClr val="accent5">
                  <a:lumMod val="50000"/>
                  <a:lumOff val="50000"/>
                </a:schemeClr>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2</a:t>
            </a: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083737"/>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2430439"/>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4280238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chemeClr val="dk1"/>
                </a:solidFill>
                <a:latin typeface="Source Sans Pro"/>
                <a:ea typeface="Source Sans Pro"/>
                <a:cs typeface="Source Sans Pro"/>
                <a:sym typeface="Source Sans Pro"/>
              </a:rPr>
              <a:t>If an </a:t>
            </a:r>
            <a:r>
              <a:rPr lang="en-US" sz="1200" b="1" dirty="0" smtClean="0">
                <a:solidFill>
                  <a:schemeClr val="dk1"/>
                </a:solidFill>
                <a:latin typeface="Source Sans Pro"/>
                <a:ea typeface="Source Sans Pro"/>
                <a:cs typeface="Source Sans Pro"/>
                <a:sym typeface="Source Sans Pro"/>
              </a:rPr>
              <a:t>app fails,</a:t>
            </a:r>
            <a:r>
              <a:rPr lang="en-US" sz="1200" dirty="0" smtClean="0">
                <a:solidFill>
                  <a:schemeClr val="dk1"/>
                </a:solidFill>
                <a:latin typeface="Source Sans Pro"/>
                <a:ea typeface="Source Sans Pro"/>
                <a:cs typeface="Source Sans Pro"/>
                <a:sym typeface="Source Sans Pro"/>
              </a:rPr>
              <a:t> </a:t>
            </a:r>
            <a:r>
              <a:rPr lang="en-US" sz="1200" b="0" i="0" u="none" strike="noStrike" cap="none" baseline="0" dirty="0" smtClean="0">
                <a:solidFill>
                  <a:schemeClr val="dk1"/>
                </a:solidFill>
                <a:latin typeface="Source Sans Pro"/>
                <a:ea typeface="Source Sans Pro"/>
                <a:cs typeface="Source Sans Pro"/>
                <a:sym typeface="Source Sans Pro"/>
              </a:rPr>
              <a:t>PCF</a:t>
            </a:r>
            <a:r>
              <a:rPr lang="en-US" sz="1200" b="0" i="0" u="none" strike="noStrike" cap="none" dirty="0" smtClean="0">
                <a:solidFill>
                  <a:schemeClr val="dk1"/>
                </a:solidFill>
                <a:latin typeface="Source Sans Pro"/>
                <a:ea typeface="Source Sans Pro"/>
                <a:cs typeface="Source Sans Pro"/>
                <a:sym typeface="Source Sans Pro"/>
              </a:rPr>
              <a:t> reboots app in a new container.</a:t>
            </a:r>
            <a:endParaRPr lang="en-US" sz="1200" b="0" i="0" u="none" strike="noStrike" cap="none" baseline="0" dirty="0">
              <a:solidFill>
                <a:schemeClr val="dk1"/>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chemeClr val="dk1"/>
                </a:solidFill>
                <a:latin typeface="Source Sans Pro"/>
                <a:ea typeface="Source Sans Pro"/>
                <a:cs typeface="Source Sans Pro"/>
                <a:sym typeface="Source Sans Pro"/>
              </a:rPr>
              <a:t>If a </a:t>
            </a:r>
            <a:r>
              <a:rPr lang="en-US" sz="900" b="1" dirty="0" smtClean="0">
                <a:solidFill>
                  <a:schemeClr val="dk1"/>
                </a:solidFill>
                <a:latin typeface="Source Sans Pro"/>
                <a:ea typeface="Source Sans Pro"/>
                <a:cs typeface="Source Sans Pro"/>
                <a:sym typeface="Source Sans Pro"/>
              </a:rPr>
              <a:t>process fails, </a:t>
            </a:r>
            <a:r>
              <a:rPr lang="en-US" sz="900" b="0" i="0" u="none" strike="noStrike" cap="none" baseline="0" dirty="0" smtClean="0">
                <a:solidFill>
                  <a:schemeClr val="dk1"/>
                </a:solidFill>
                <a:latin typeface="Source Sans Pro"/>
                <a:ea typeface="Source Sans Pro"/>
                <a:cs typeface="Source Sans Pro"/>
                <a:sym typeface="Source Sans Pro"/>
              </a:rPr>
              <a:t>PCF</a:t>
            </a:r>
            <a:r>
              <a:rPr lang="en-US" sz="900" b="0" i="0" u="none" strike="noStrike" cap="none" dirty="0" smtClean="0">
                <a:solidFill>
                  <a:schemeClr val="dk1"/>
                </a:solidFill>
                <a:latin typeface="Source Sans Pro"/>
                <a:ea typeface="Source Sans Pro"/>
                <a:cs typeface="Source Sans Pro"/>
                <a:sym typeface="Source Sans Pro"/>
              </a:rPr>
              <a:t> restarts the process</a:t>
            </a:r>
            <a:endParaRPr lang="en-US" sz="900" b="0" i="0" u="none" strike="noStrike" cap="none" baseline="0" dirty="0">
              <a:solidFill>
                <a:schemeClr val="dk1"/>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chemeClr val="dk1"/>
                  </a:solidFill>
                  <a:latin typeface="Source Sans Pro"/>
                  <a:ea typeface="Source Sans Pro"/>
                  <a:cs typeface="Source Sans Pro"/>
                  <a:sym typeface="Source Sans Pro"/>
                </a:rPr>
                <a:t>If </a:t>
              </a:r>
              <a:r>
                <a:rPr lang="en-US" sz="1200" b="1" dirty="0" smtClean="0">
                  <a:solidFill>
                    <a:schemeClr val="dk1"/>
                  </a:solidFill>
                  <a:latin typeface="Source Sans Pro"/>
                  <a:ea typeface="Source Sans Pro"/>
                  <a:cs typeface="Source Sans Pro"/>
                  <a:sym typeface="Source Sans Pro"/>
                </a:rPr>
                <a:t>a datacenter rack fails</a:t>
              </a:r>
              <a:r>
                <a:rPr lang="en-US" sz="1200" dirty="0" smtClean="0">
                  <a:solidFill>
                    <a:schemeClr val="dk1"/>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chemeClr val="dk1"/>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chemeClr val="dk1"/>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chemeClr val="dk1"/>
                    </a:solidFill>
                    <a:latin typeface="Arial"/>
                    <a:ea typeface="Arial"/>
                    <a:cs typeface="Arial"/>
                    <a:sym typeface="Arial"/>
                  </a:rPr>
                  <a:t>Zone </a:t>
                </a:r>
                <a:r>
                  <a:rPr lang="en-US" sz="1800" b="0" i="0" u="none" strike="noStrike" cap="none" baseline="0" dirty="0" smtClean="0">
                    <a:solidFill>
                      <a:schemeClr val="dk1"/>
                    </a:solidFill>
                    <a:latin typeface="Arial"/>
                    <a:ea typeface="Arial"/>
                    <a:cs typeface="Arial"/>
                    <a:sym typeface="Arial"/>
                  </a:rPr>
                  <a:t>1</a:t>
                </a:r>
                <a:endParaRPr lang="en-US" sz="1800" b="0" i="0" u="none" strike="noStrike" cap="none" baseline="0" dirty="0">
                  <a:solidFill>
                    <a:schemeClr val="dk1"/>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chemeClr val="dk1"/>
                  </a:solidFill>
                  <a:latin typeface="Source Sans Pro"/>
                  <a:ea typeface="Source Sans Pro"/>
                  <a:cs typeface="Source Sans Pro"/>
                  <a:sym typeface="Source Sans Pro"/>
                </a:rPr>
                <a:t>If an </a:t>
              </a:r>
              <a:r>
                <a:rPr lang="en-US" sz="1200" b="1" dirty="0" smtClean="0">
                  <a:solidFill>
                    <a:schemeClr val="dk1"/>
                  </a:solidFill>
                  <a:latin typeface="Source Sans Pro"/>
                  <a:ea typeface="Source Sans Pro"/>
                  <a:cs typeface="Source Sans Pro"/>
                  <a:sym typeface="Source Sans Pro"/>
                </a:rPr>
                <a:t>OS or network failure occurs</a:t>
              </a:r>
              <a:r>
                <a:rPr lang="en-US" sz="1200" dirty="0" smtClean="0">
                  <a:solidFill>
                    <a:schemeClr val="dk1"/>
                  </a:solidFill>
                  <a:latin typeface="Source Sans Pro"/>
                  <a:ea typeface="Source Sans Pro"/>
                  <a:cs typeface="Source Sans Pro"/>
                  <a:sym typeface="Source Sans Pro"/>
                </a:rPr>
                <a:t> </a:t>
              </a:r>
              <a:r>
                <a:rPr lang="en-US" sz="1200" b="0" i="0" u="none" strike="noStrike" cap="none" baseline="0" dirty="0" smtClean="0">
                  <a:solidFill>
                    <a:schemeClr val="dk1"/>
                  </a:solidFill>
                  <a:latin typeface="Source Sans Pro"/>
                  <a:ea typeface="Source Sans Pro"/>
                  <a:cs typeface="Source Sans Pro"/>
                  <a:sym typeface="Source Sans Pro"/>
                </a:rPr>
                <a:t>PCF</a:t>
              </a:r>
              <a:r>
                <a:rPr lang="en-US" sz="1200" b="0" i="0" u="none" strike="noStrike" cap="none" dirty="0" smtClean="0">
                  <a:solidFill>
                    <a:schemeClr val="dk1"/>
                  </a:solidFill>
                  <a:latin typeface="Source Sans Pro"/>
                  <a:ea typeface="Source Sans Pro"/>
                  <a:cs typeface="Source Sans Pro"/>
                  <a:sym typeface="Source Sans Pro"/>
                </a:rPr>
                <a:t> kills the VM and reboots </a:t>
              </a:r>
              <a:r>
                <a:rPr lang="en-US" sz="1200" dirty="0" smtClean="0">
                  <a:solidFill>
                    <a:schemeClr val="dk1"/>
                  </a:solidFill>
                  <a:latin typeface="Source Sans Pro"/>
                  <a:ea typeface="Source Sans Pro"/>
                  <a:cs typeface="Source Sans Pro"/>
                  <a:sym typeface="Source Sans Pro"/>
                </a:rPr>
                <a:t>the host in a </a:t>
              </a:r>
              <a:r>
                <a:rPr lang="en-US" sz="1200" b="0" i="0" u="none" strike="noStrike" cap="none" dirty="0" smtClean="0">
                  <a:solidFill>
                    <a:schemeClr val="dk1"/>
                  </a:solidFill>
                  <a:latin typeface="Source Sans Pro"/>
                  <a:ea typeface="Source Sans Pro"/>
                  <a:cs typeface="Source Sans Pro"/>
                  <a:sym typeface="Source Sans Pro"/>
                </a:rPr>
                <a:t>new Virtual machine.</a:t>
              </a:r>
              <a:endParaRPr lang="en-US" sz="1200" b="0" i="0" u="none" strike="noStrike" cap="none" baseline="0" dirty="0">
                <a:solidFill>
                  <a:schemeClr val="dk1"/>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008881"/>
                </a:solidFill>
              </a:rPr>
              <a:t>How </a:t>
            </a:r>
            <a:r>
              <a:rPr lang="en-US" sz="2800" dirty="0" smtClean="0">
                <a:solidFill>
                  <a:srgbClr val="008881"/>
                </a:solidFill>
              </a:rPr>
              <a:t>Pivotal CF </a:t>
            </a:r>
            <a:r>
              <a:rPr lang="en-US" sz="2800" dirty="0">
                <a:solidFill>
                  <a:srgbClr val="008881"/>
                </a:solidFill>
              </a:rPr>
              <a:t>enables four layers of HA</a:t>
            </a:r>
            <a:br>
              <a:rPr lang="en-US" sz="2800" dirty="0">
                <a:solidFill>
                  <a:srgbClr val="008881"/>
                </a:solidFill>
              </a:rPr>
            </a:br>
            <a:endParaRPr lang="en-US" dirty="0"/>
          </a:p>
        </p:txBody>
      </p:sp>
    </p:spTree>
    <p:extLst>
      <p:ext uri="{BB962C8B-B14F-4D97-AF65-F5344CB8AC3E}">
        <p14:creationId xmlns:p14="http://schemas.microsoft.com/office/powerpoint/2010/main" val="15972290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498" name="Shape 149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56</a:t>
            </a:fld>
            <a:endParaRPr sz="800">
              <a:solidFill>
                <a:srgbClr val="808080"/>
              </a:solidFill>
              <a:uFill>
                <a:solidFill>
                  <a:srgbClr val="808080"/>
                </a:solidFill>
              </a:uFill>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500" name="Shape 1500"/>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54155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t>Overview: </a:t>
            </a:r>
            <a:r>
              <a:rPr lang="en-US" sz="2800" dirty="0" smtClean="0"/>
              <a:t>Pushing an Application</a:t>
            </a:r>
            <a:endParaRPr lang="en-US" sz="2800" dirty="0"/>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chemeClr val="bg2"/>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318310" y="2651435"/>
            <a:ext cx="327660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39294" cy="1661993"/>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chemeClr val="bg2"/>
                </a:solidFill>
              </a:rPr>
              <a:t>Create and bind services</a:t>
            </a:r>
          </a:p>
          <a:p>
            <a:pPr marL="342900" indent="-342900">
              <a:lnSpc>
                <a:spcPct val="150000"/>
              </a:lnSpc>
              <a:buFont typeface="+mj-ea"/>
              <a:buAutoNum type="circleNumDbPlain" startAt="2"/>
            </a:pPr>
            <a:r>
              <a:rPr lang="en-US" dirty="0" smtClean="0">
                <a:solidFill>
                  <a:schemeClr val="bg2"/>
                </a:solidFill>
              </a:rPr>
              <a:t>Stage application</a:t>
            </a:r>
          </a:p>
          <a:p>
            <a:pPr marL="342900" indent="-342900">
              <a:lnSpc>
                <a:spcPct val="150000"/>
              </a:lnSpc>
              <a:buFont typeface="+mj-ea"/>
              <a:buAutoNum type="circleNumDbPlain" startAt="2"/>
            </a:pPr>
            <a:r>
              <a:rPr lang="en-US" dirty="0" smtClean="0">
                <a:solidFill>
                  <a:schemeClr val="bg2"/>
                </a:solidFill>
              </a:rPr>
              <a:t>Deploy application</a:t>
            </a:r>
          </a:p>
          <a:p>
            <a:pPr marL="342900" indent="-342900">
              <a:lnSpc>
                <a:spcPct val="150000"/>
              </a:lnSpc>
              <a:buFont typeface="+mj-ea"/>
              <a:buAutoNum type="circleNumDbPlain" startAt="2"/>
            </a:pPr>
            <a:r>
              <a:rPr lang="en-US" dirty="0" smtClean="0">
                <a:solidFill>
                  <a:schemeClr val="bg2"/>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93642" y="149837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10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34464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54882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181600" y="2326964"/>
            <a:ext cx="1533402"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153397" y="232696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4463165" y="3467101"/>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7965" y="3346451"/>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72765" y="3225801"/>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12945" y="3105151"/>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1898428"/>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4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598972" y="3459283"/>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40748" y="356934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603450" y="169941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620000" y="1489468"/>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pic>
        <p:nvPicPr>
          <p:cNvPr id="48" name="droppedImage.png"/>
          <p:cNvPicPr/>
          <p:nvPr/>
        </p:nvPicPr>
        <p:blipFill>
          <a:blip r:embed="rId4">
            <a:extLst/>
          </a:blip>
          <a:srcRect l="3267" t="13725" r="13071" b="40958"/>
          <a:stretch>
            <a:fillRect/>
          </a:stretch>
        </p:blipFill>
        <p:spPr>
          <a:xfrm>
            <a:off x="7375286" y="3393850"/>
            <a:ext cx="1094173" cy="592677"/>
          </a:xfrm>
          <a:prstGeom prst="rect">
            <a:avLst/>
          </a:prstGeom>
          <a:ln w="3175">
            <a:miter lim="400000"/>
          </a:ln>
          <a:effectLst>
            <a:outerShdw blurRad="127000" dist="76200" dir="2700000" rotWithShape="0">
              <a:srgbClr val="000000">
                <a:alpha val="75000"/>
              </a:srgbClr>
            </a:outerShdw>
          </a:effectLst>
        </p:spPr>
      </p:pic>
      <p:sp>
        <p:nvSpPr>
          <p:cNvPr id="52" name="Shape 356"/>
          <p:cNvSpPr/>
          <p:nvPr/>
        </p:nvSpPr>
        <p:spPr>
          <a:xfrm>
            <a:off x="7579062" y="3923029"/>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402622474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88889E-6 4.32099E-6 C 3.88889E-6 0.0003 0.02743 0.03117 0.04097 0.1145 C 0.05451 0.19784 0.04097 0.2645 0.01493 0.36821 " pathEditMode="relative" rAng="0" ptsTypes="fsf">
                                      <p:cBhvr>
                                        <p:cTn id="41" dur="2000" fill="hold"/>
                                        <p:tgtEl>
                                          <p:spTgt spid="92"/>
                                        </p:tgtEl>
                                        <p:attrNameLst>
                                          <p:attrName>ppt_x</p:attrName>
                                          <p:attrName>ppt_y</p:attrName>
                                        </p:attrNameLst>
                                      </p:cBhvr>
                                      <p:rCtr x="2726" y="18395"/>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1.38889E-6 -4.81184E-6 C 0.00035 -0.03547 0.01337 -0.15144 0.00173 -0.21314 C -0.0099 -0.27483 -0.05469 -0.33713 -0.06945 -0.36983 " pathEditMode="relative" rAng="0" ptsTypes="fsF">
                                      <p:cBhvr>
                                        <p:cTn id="51" dur="2000" fill="hold"/>
                                        <p:tgtEl>
                                          <p:spTgt spid="96"/>
                                        </p:tgtEl>
                                        <p:attrNameLst>
                                          <p:attrName>ppt_x</p:attrName>
                                          <p:attrName>ppt_y</p:attrName>
                                        </p:attrNameLst>
                                      </p:cBhvr>
                                      <p:rCtr x="-2812" y="-18507"/>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5.55556E-7 -3.7037E-7 C -5.55556E-7 0.00031 -0.08055 0.06204 -0.1066 0.16944 C -0.13264 0.27685 -0.10139 0.37037 -0.08055 0.41204 " pathEditMode="relative" rAng="0" ptsTypes="fsf">
                                      <p:cBhvr>
                                        <p:cTn id="60" dur="2000" fill="hold"/>
                                        <p:tgtEl>
                                          <p:spTgt spid="98"/>
                                        </p:tgtEl>
                                        <p:attrNameLst>
                                          <p:attrName>ppt_x</p:attrName>
                                          <p:attrName>ppt_y</p:attrName>
                                        </p:attrNameLst>
                                      </p:cBhvr>
                                      <p:rCtr x="-6632" y="20586"/>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build="p"/>
      <p:bldP spid="56" grpId="0" animBg="1"/>
      <p:bldP spid="57" grpId="0" animBg="1"/>
      <p:bldP spid="13" grpId="0"/>
      <p:bldP spid="91" grpId="0" animBg="1"/>
      <p:bldP spid="92" grpId="0" animBg="1"/>
      <p:bldP spid="92" grpId="1" animBg="1"/>
      <p:bldP spid="96" grpId="0" animBg="1"/>
      <p:bldP spid="96" grpId="1" animBg="1"/>
      <p:bldP spid="98" grpId="0" animBg="1"/>
      <p:bldP spid="98" grpId="1" animBg="1"/>
      <p:bldP spid="9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Staging and </a:t>
            </a:r>
            <a:r>
              <a:rPr lang="en-US" sz="2800" dirty="0" err="1" smtClean="0">
                <a:solidFill>
                  <a:srgbClr val="0F786E"/>
                </a:solidFill>
              </a:rPr>
              <a:t>Buildpacks</a:t>
            </a:r>
            <a:endParaRPr lang="en-US" sz="2800" dirty="0">
              <a:solidFill>
                <a:srgbClr val="0F786E"/>
              </a:solidFill>
            </a:endParaRP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err="1" smtClean="0">
                <a:solidFill>
                  <a:srgbClr val="5E5E5E"/>
                </a:solidFill>
              </a:rPr>
              <a:t>Buildpacks</a:t>
            </a:r>
            <a:r>
              <a:rPr lang="en-US" sz="2400" dirty="0" smtClean="0">
                <a:solidFill>
                  <a:srgbClr val="5E5E5E"/>
                </a:solidFill>
              </a:rPr>
              <a:t> are responsible for preparing the machine image for an application.</a:t>
            </a:r>
            <a:endParaRPr lang="en-US" sz="2400" dirty="0">
              <a:solidFill>
                <a:srgbClr val="5E5E5E"/>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40881"/>
            <a:ext cx="1164432"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DEA</a:t>
            </a: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Buildpack</a:t>
            </a:r>
          </a:p>
        </p:txBody>
      </p:sp>
      <p:sp>
        <p:nvSpPr>
          <p:cNvPr id="16" name="Shape 200"/>
          <p:cNvSpPr/>
          <p:nvPr/>
        </p:nvSpPr>
        <p:spPr>
          <a:xfrm>
            <a:off x="6605323" y="2046092"/>
            <a:ext cx="631776" cy="18289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a:solidFill>
                  <a:srgbClr val="5E5E5E"/>
                </a:solidFill>
                <a:uFill>
                  <a:solidFill>
                    <a:srgbClr val="6C6C6C"/>
                  </a:solidFill>
                </a:uFill>
              </a:rPr>
              <a:t>}</a:t>
            </a:r>
          </a:p>
        </p:txBody>
      </p:sp>
      <p:sp>
        <p:nvSpPr>
          <p:cNvPr id="17" name="Shape 201"/>
          <p:cNvSpPr/>
          <p:nvPr/>
        </p:nvSpPr>
        <p:spPr>
          <a:xfrm>
            <a:off x="7203951" y="2851546"/>
            <a:ext cx="911200"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a:solidFill>
                  <a:srgbClr val="5E5E5E"/>
                </a:solidFill>
                <a:uFill>
                  <a:solidFill>
                    <a:srgbClr val="6C6C6C"/>
                  </a:solidFill>
                </a:uFill>
              </a:rPr>
              <a:t>Droplet</a:t>
            </a:r>
          </a:p>
        </p:txBody>
      </p:sp>
    </p:spTree>
    <p:extLst>
      <p:ext uri="{BB962C8B-B14F-4D97-AF65-F5344CB8AC3E}">
        <p14:creationId xmlns:p14="http://schemas.microsoft.com/office/powerpoint/2010/main" val="39245331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1"/>
                </a:solidFill>
              </a:rPr>
              <a:t>Buildpacks</a:t>
            </a:r>
            <a:endParaRPr lang="en-US" dirty="0">
              <a:solidFill>
                <a:schemeClr val="accent1"/>
              </a:solidFill>
            </a:endParaRPr>
          </a:p>
        </p:txBody>
      </p:sp>
      <p:sp>
        <p:nvSpPr>
          <p:cNvPr id="3" name="Content Placeholder 2"/>
          <p:cNvSpPr>
            <a:spLocks noGrp="1"/>
          </p:cNvSpPr>
          <p:nvPr>
            <p:ph sz="quarter" idx="10"/>
          </p:nvPr>
        </p:nvSpPr>
        <p:spPr/>
        <p:txBody>
          <a:bodyPr/>
          <a:lstStyle/>
          <a:p>
            <a:r>
              <a:rPr lang="en-US" sz="1800" dirty="0" err="1" smtClean="0"/>
              <a:t>Buildpacks</a:t>
            </a:r>
            <a:r>
              <a:rPr lang="en-US" sz="1800" dirty="0" smtClean="0"/>
              <a:t> installed into a Cloud </a:t>
            </a:r>
            <a:r>
              <a:rPr lang="en-US" sz="1800" dirty="0"/>
              <a:t>F</a:t>
            </a:r>
            <a:r>
              <a:rPr lang="en-US" sz="1800" dirty="0" smtClean="0"/>
              <a:t>oundry instance or loaded from an external location at </a:t>
            </a:r>
            <a:r>
              <a:rPr lang="en-US" sz="1800" dirty="0"/>
              <a:t>a</a:t>
            </a:r>
            <a:r>
              <a:rPr lang="en-US" sz="1800" dirty="0" smtClean="0"/>
              <a:t>pp deployment time</a:t>
            </a:r>
          </a:p>
          <a:p>
            <a:r>
              <a:rPr lang="en-US" sz="1800" dirty="0" err="1" smtClean="0"/>
              <a:t>Buildpacks</a:t>
            </a:r>
            <a:r>
              <a:rPr lang="en-US" sz="1800" dirty="0" smtClean="0"/>
              <a:t> provided by public Cloud Foundry</a:t>
            </a:r>
          </a:p>
          <a:p>
            <a:pPr lvl="1"/>
            <a:r>
              <a:rPr lang="en-US" sz="1800" dirty="0" smtClean="0"/>
              <a:t>Java</a:t>
            </a:r>
          </a:p>
          <a:p>
            <a:pPr lvl="1"/>
            <a:r>
              <a:rPr lang="en-US" sz="1800" dirty="0" smtClean="0"/>
              <a:t>Ruby</a:t>
            </a:r>
          </a:p>
          <a:p>
            <a:pPr lvl="1"/>
            <a:r>
              <a:rPr lang="en-US" sz="1800" dirty="0" err="1" smtClean="0"/>
              <a:t>Node.js</a:t>
            </a:r>
            <a:endParaRPr lang="en-US" sz="1800" dirty="0" smtClean="0"/>
          </a:p>
          <a:p>
            <a:r>
              <a:rPr lang="en-US" sz="1800" dirty="0" smtClean="0"/>
              <a:t>Custom Build packs</a:t>
            </a:r>
            <a:endParaRPr lang="en-US" sz="1800" dirty="0"/>
          </a:p>
          <a:p>
            <a:pPr lvl="1"/>
            <a:r>
              <a:rPr lang="en-US" sz="1800" dirty="0" smtClean="0">
                <a:hlinkClick r:id="rId2"/>
              </a:rPr>
              <a:t>Cloud Foundry Community </a:t>
            </a:r>
            <a:r>
              <a:rPr lang="en-US" sz="1800" dirty="0" err="1" smtClean="0">
                <a:hlinkClick r:id="rId2"/>
              </a:rPr>
              <a:t>Buildpack</a:t>
            </a:r>
            <a:endParaRPr lang="en-US" sz="1800" dirty="0" smtClean="0"/>
          </a:p>
          <a:p>
            <a:pPr lvl="1"/>
            <a:r>
              <a:rPr lang="en-US" sz="1800" dirty="0" smtClean="0"/>
              <a:t>Write you own</a:t>
            </a:r>
          </a:p>
        </p:txBody>
      </p:sp>
      <p:sp>
        <p:nvSpPr>
          <p:cNvPr id="5" name="Content Placeholder 2"/>
          <p:cNvSpPr txBox="1">
            <a:spLocks/>
          </p:cNvSpPr>
          <p:nvPr/>
        </p:nvSpPr>
        <p:spPr bwMode="gray">
          <a:xfrm>
            <a:off x="2690815" y="2103963"/>
            <a:ext cx="2986085" cy="3382962"/>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t>Go</a:t>
            </a:r>
          </a:p>
          <a:p>
            <a:pPr lvl="1"/>
            <a:r>
              <a:rPr lang="en-US" sz="1800" dirty="0" smtClean="0"/>
              <a:t>Python</a:t>
            </a:r>
          </a:p>
          <a:p>
            <a:pPr lvl="1"/>
            <a:r>
              <a:rPr lang="en-US" sz="1800" dirty="0" smtClean="0"/>
              <a:t>PHP</a:t>
            </a:r>
          </a:p>
        </p:txBody>
      </p:sp>
    </p:spTree>
    <p:extLst>
      <p:ext uri="{BB962C8B-B14F-4D97-AF65-F5344CB8AC3E}">
        <p14:creationId xmlns:p14="http://schemas.microsoft.com/office/powerpoint/2010/main" val="42344377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Application Staging</a:t>
            </a:r>
            <a:endParaRPr lang="en-US" sz="2800" i="1" dirty="0"/>
          </a:p>
        </p:txBody>
      </p:sp>
      <p:sp>
        <p:nvSpPr>
          <p:cNvPr id="4" name="Rounded Rectangle 3"/>
          <p:cNvSpPr/>
          <p:nvPr/>
        </p:nvSpPr>
        <p:spPr>
          <a:xfrm>
            <a:off x="384023" y="971548"/>
            <a:ext cx="8416528"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1093611" y="2511873"/>
            <a:ext cx="3607076"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594635" y="210121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1193578"/>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3075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2" y="1193578"/>
            <a:ext cx="1494084"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3075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637304"/>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83204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2845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637303"/>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2022164"/>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3346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droppedImage.png"/>
          <p:cNvPicPr/>
          <p:nvPr/>
        </p:nvPicPr>
        <p:blipFill>
          <a:blip r:embed="rId3">
            <a:extLst/>
          </a:blip>
          <a:srcRect l="3267" t="13725" r="13071" b="40958"/>
          <a:stretch>
            <a:fillRect/>
          </a:stretch>
        </p:blipFill>
        <p:spPr>
          <a:xfrm>
            <a:off x="7504318" y="3331671"/>
            <a:ext cx="1094173" cy="592677"/>
          </a:xfrm>
          <a:prstGeom prst="rect">
            <a:avLst/>
          </a:prstGeom>
          <a:ln w="3175">
            <a:miter lim="400000"/>
          </a:ln>
          <a:effectLst>
            <a:outerShdw blurRad="127000" dist="76200" dir="2700000" rotWithShape="0">
              <a:srgbClr val="000000">
                <a:alpha val="75000"/>
              </a:srgbClr>
            </a:outerShdw>
          </a:effectLst>
        </p:spPr>
      </p:pic>
      <p:sp>
        <p:nvSpPr>
          <p:cNvPr id="36" name="Shape 356"/>
          <p:cNvSpPr/>
          <p:nvPr/>
        </p:nvSpPr>
        <p:spPr>
          <a:xfrm>
            <a:off x="7708094" y="3860850"/>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7892074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56"/>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up)">
                                      <p:cBhvr>
                                        <p:cTn id="39" dur="500"/>
                                        <p:tgtEl>
                                          <p:spTgt spid="5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3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4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40"/>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40"/>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Lst>
  </p:timing>
</p:sld>
</file>

<file path=ppt/theme/theme1.xml><?xml version="1.0" encoding="utf-8"?>
<a:theme xmlns:a="http://schemas.openxmlformats.org/drawingml/2006/main" name="Default">
  <a:themeElements>
    <a:clrScheme name="Default">
      <a:dk1>
        <a:srgbClr val="4D4D4D"/>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round/>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3928A"/>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round/>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3928A"/>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336</TotalTime>
  <Words>3249</Words>
  <Application>Microsoft Macintosh PowerPoint</Application>
  <PresentationFormat>On-screen Show (16:9)</PresentationFormat>
  <Paragraphs>774</Paragraphs>
  <Slides>56</Slides>
  <Notes>15</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Default</vt:lpstr>
      <vt:lpstr>Pivotal Cloud Platform Deep Dive</vt:lpstr>
      <vt:lpstr>The Power of Cloud-Native Application Platforms</vt:lpstr>
      <vt:lpstr>Pivotal CF: Technical Capabilities </vt:lpstr>
      <vt:lpstr>PowerPoint Presentation</vt:lpstr>
      <vt:lpstr>Cloud Foundry Architecture</vt:lpstr>
      <vt:lpstr>Overview: Pushing an Application</vt:lpstr>
      <vt:lpstr>PowerPoint Presentation</vt:lpstr>
      <vt:lpstr>Buildpacks</vt:lpstr>
      <vt:lpstr>Application Staging</vt:lpstr>
      <vt:lpstr>PowerPoint Presentation</vt:lpstr>
      <vt:lpstr>PowerPoint Presentation</vt:lpstr>
      <vt:lpstr>PowerPoint Presentation</vt:lpstr>
      <vt:lpstr>PowerPoint Presentation</vt:lpstr>
      <vt:lpstr>PowerPoint Presentation</vt:lpstr>
      <vt:lpstr>Application containers and scaling</vt:lpstr>
      <vt:lpstr>Pivotal Cloud Foundry Services</vt:lpstr>
      <vt:lpstr>Creating and Binding a Service</vt:lpstr>
      <vt:lpstr>Cloud Foundry Architecture Stack</vt:lpstr>
      <vt:lpstr>What’s on Pivotal CF for an operator?</vt:lpstr>
      <vt:lpstr>Pivotal CF operations</vt:lpstr>
      <vt:lpstr>PowerPoint Presentation</vt:lpstr>
      <vt:lpstr>PowerPoint Presentation</vt:lpstr>
      <vt:lpstr>PowerPoint Presentation</vt:lpstr>
      <vt:lpstr>PowerPoint Presentation</vt:lpstr>
      <vt:lpstr>PowerPoint Presentation</vt:lpstr>
      <vt:lpstr>The Pivotal CF way</vt:lpstr>
      <vt:lpstr>The Pivotal CF way</vt:lpstr>
      <vt:lpstr>The operator in the PaaS era</vt:lpstr>
      <vt:lpstr>PowerPoint Presentation</vt:lpstr>
      <vt:lpstr>PowerPoint Presentation</vt:lpstr>
      <vt:lpstr>PowerPoint Presentation</vt:lpstr>
      <vt:lpstr>Ops Manager + BOSH</vt:lpstr>
      <vt:lpstr>PowerPoint Presentation</vt:lpstr>
      <vt:lpstr>Orgs, Spaces, Users and Quotas</vt:lpstr>
      <vt:lpstr>Organizations</vt:lpstr>
      <vt:lpstr>Quotas and Plans</vt:lpstr>
      <vt:lpstr>Spaces</vt:lpstr>
      <vt:lpstr>PowerPoint Presentation</vt:lpstr>
      <vt:lpstr>PowerPoint Presentation</vt:lpstr>
      <vt:lpstr>Platform Monitoring</vt:lpstr>
      <vt:lpstr>Platform Monitoring</vt:lpstr>
      <vt:lpstr>Platform Monitoring</vt:lpstr>
      <vt:lpstr>PowerPoint Presentation</vt:lpstr>
      <vt:lpstr>PowerPoint Presentation</vt:lpstr>
      <vt:lpstr>4 Layers of built-in High Availability</vt:lpstr>
      <vt:lpstr>4 Layers of built-in High Availability</vt:lpstr>
      <vt:lpstr>App Instance HA</vt:lpstr>
      <vt:lpstr>4 Layers of built-in High Availability</vt:lpstr>
      <vt:lpstr>Platform Processes HA</vt:lpstr>
      <vt:lpstr>Platform Processes HA</vt:lpstr>
      <vt:lpstr>4 Layers of built-in High Availability</vt:lpstr>
      <vt:lpstr>Platform VMs HA</vt:lpstr>
      <vt:lpstr>4 Layers of built-in High Availability</vt:lpstr>
      <vt:lpstr>Availability Zones</vt:lpstr>
      <vt:lpstr>How Pivotal CF enables four layers of HA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Pivotal Cloud Platform Deep Dive</dc:title>
  <cp:lastModifiedBy>VMware Inc.</cp:lastModifiedBy>
  <cp:revision>25</cp:revision>
  <dcterms:modified xsi:type="dcterms:W3CDTF">2015-09-01T14:25:22Z</dcterms:modified>
</cp:coreProperties>
</file>